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96" r:id="rId2"/>
    <p:sldId id="469" r:id="rId3"/>
    <p:sldId id="471" r:id="rId4"/>
    <p:sldId id="472" r:id="rId5"/>
    <p:sldId id="470" r:id="rId6"/>
    <p:sldId id="475" r:id="rId7"/>
    <p:sldId id="437" r:id="rId8"/>
    <p:sldId id="442" r:id="rId9"/>
    <p:sldId id="449" r:id="rId10"/>
    <p:sldId id="447" r:id="rId11"/>
    <p:sldId id="450" r:id="rId12"/>
    <p:sldId id="444" r:id="rId13"/>
    <p:sldId id="404" r:id="rId14"/>
    <p:sldId id="405" r:id="rId15"/>
    <p:sldId id="406" r:id="rId16"/>
    <p:sldId id="407" r:id="rId17"/>
    <p:sldId id="408" r:id="rId18"/>
    <p:sldId id="411" r:id="rId19"/>
    <p:sldId id="412" r:id="rId20"/>
    <p:sldId id="435" r:id="rId21"/>
    <p:sldId id="423" r:id="rId22"/>
    <p:sldId id="424" r:id="rId23"/>
    <p:sldId id="436" r:id="rId24"/>
    <p:sldId id="440" r:id="rId25"/>
    <p:sldId id="438" r:id="rId26"/>
    <p:sldId id="454" r:id="rId27"/>
    <p:sldId id="456" r:id="rId28"/>
    <p:sldId id="464" r:id="rId29"/>
    <p:sldId id="459" r:id="rId30"/>
    <p:sldId id="458" r:id="rId31"/>
    <p:sldId id="467" r:id="rId32"/>
    <p:sldId id="465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entury" panose="02040604050505020304" pitchFamily="18" charset="0"/>
      <p:regular r:id="rId39"/>
    </p:embeddedFont>
  </p:embeddedFontLst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8DDE"/>
    <a:srgbClr val="9751CB"/>
    <a:srgbClr val="CFAFE7"/>
    <a:srgbClr val="CCFFFF"/>
    <a:srgbClr val="BC8FDD"/>
    <a:srgbClr val="3E1B59"/>
    <a:srgbClr val="FF990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46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24763915120541"/>
          <c:y val="3.6515748031496063E-2"/>
          <c:w val="0.66265692700811019"/>
          <c:h val="0.79995374015748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Normaldruck</c:v>
                </c:pt>
              </c:strCache>
            </c:strRef>
          </c:tx>
          <c:spPr>
            <a:solidFill>
              <a:srgbClr val="F18DDE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0.64800000000000002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Überdruck</c:v>
                </c:pt>
              </c:strCache>
            </c:strRef>
          </c:tx>
          <c:spPr>
            <a:solidFill>
              <a:srgbClr val="7030A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0.35199999999999998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32408"/>
        <c:axId val="313227312"/>
      </c:barChart>
      <c:catAx>
        <c:axId val="313232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227312"/>
        <c:crosses val="autoZero"/>
        <c:auto val="1"/>
        <c:lblAlgn val="ctr"/>
        <c:lblOffset val="100"/>
        <c:noMultiLvlLbl val="0"/>
      </c:catAx>
      <c:valAx>
        <c:axId val="313227312"/>
        <c:scaling>
          <c:orientation val="minMax"/>
        </c:scaling>
        <c:delete val="0"/>
        <c:axPos val="l"/>
        <c:majorGridlines>
          <c:spPr>
            <a:ln w="94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29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3232408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>
        <c:manualLayout>
          <c:xMode val="edge"/>
          <c:yMode val="edge"/>
          <c:x val="0.10789575807327159"/>
          <c:y val="0.93983290320756596"/>
          <c:w val="0.84201997088922165"/>
          <c:h val="6.0167096792434017E-2"/>
        </c:manualLayout>
      </c:layout>
      <c:overlay val="0"/>
      <c:spPr>
        <a:noFill/>
        <a:ln w="2516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53836619436037E-2"/>
          <c:y val="6.4961852814344398E-3"/>
          <c:w val="0.97657315830865044"/>
          <c:h val="0.842147812767663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Evolution 5200 HD </c:v>
                </c:pt>
              </c:strCache>
            </c:strRef>
          </c:tx>
          <c:spPr>
            <a:solidFill>
              <a:srgbClr val="00B050"/>
            </a:solidFill>
            <a:ln w="24686">
              <a:noFill/>
            </a:ln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Tabelle1!$A$2:$A$22</c:f>
              <c:strCache>
                <c:ptCount val="21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strCache>
            </c:strRef>
          </c:cat>
          <c:val>
            <c:numRef>
              <c:f>Tabelle1!$B$2:$B$22</c:f>
              <c:numCache>
                <c:formatCode>General</c:formatCode>
                <c:ptCount val="21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2</c:v>
                </c:pt>
                <c:pt idx="17">
                  <c:v>4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Micro 31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Tabelle1!$A$2:$A$22</c:f>
              <c:strCache>
                <c:ptCount val="21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strCache>
            </c:strRef>
          </c:cat>
          <c:val>
            <c:numRef>
              <c:f>Tabelle1!$C$2:$C$22</c:f>
              <c:numCache>
                <c:formatCode>General</c:formatCode>
                <c:ptCount val="21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11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Micro 33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Tabelle1!$A$2:$A$22</c:f>
              <c:strCache>
                <c:ptCount val="21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strCache>
            </c:strRef>
          </c:cat>
          <c:val>
            <c:numRef>
              <c:f>Tabelle1!$D$2:$D$22</c:f>
              <c:numCache>
                <c:formatCode>General</c:formatCode>
                <c:ptCount val="21"/>
                <c:pt idx="0">
                  <c:v>8</c:v>
                </c:pt>
                <c:pt idx="1">
                  <c:v>17</c:v>
                </c:pt>
                <c:pt idx="2">
                  <c:v>9</c:v>
                </c:pt>
                <c:pt idx="3">
                  <c:v>3</c:v>
                </c:pt>
                <c:pt idx="4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7</c:v>
                </c:pt>
                <c:pt idx="13">
                  <c:v>4</c:v>
                </c:pt>
                <c:pt idx="14">
                  <c:v>5</c:v>
                </c:pt>
                <c:pt idx="15">
                  <c:v>14</c:v>
                </c:pt>
                <c:pt idx="16">
                  <c:v>8</c:v>
                </c:pt>
                <c:pt idx="17">
                  <c:v>9</c:v>
                </c:pt>
                <c:pt idx="18">
                  <c:v>2</c:v>
                </c:pt>
                <c:pt idx="19">
                  <c:v>7</c:v>
                </c:pt>
                <c:pt idx="2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439893472"/>
        <c:axId val="439894256"/>
        <c:axId val="0"/>
      </c:bar3DChart>
      <c:catAx>
        <c:axId val="439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17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6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4256"/>
        <c:crosses val="autoZero"/>
        <c:auto val="1"/>
        <c:lblAlgn val="ctr"/>
        <c:lblOffset val="10"/>
        <c:noMultiLvlLbl val="0"/>
      </c:catAx>
      <c:valAx>
        <c:axId val="439894256"/>
        <c:scaling>
          <c:orientation val="minMax"/>
        </c:scaling>
        <c:delete val="1"/>
        <c:axPos val="l"/>
        <c:majorGridlines>
          <c:spPr>
            <a:ln w="923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39893472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29714558239208055"/>
          <c:y val="0.8890047460515853"/>
          <c:w val="0.42996835292633007"/>
          <c:h val="0.1109952539484146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4L/200bar</c:v>
                </c:pt>
              </c:strCache>
            </c:strRef>
          </c:tx>
          <c:spPr>
            <a:solidFill>
              <a:srgbClr val="BBE0E3"/>
            </a:solidFill>
            <a:ln w="24690">
              <a:noFill/>
            </a:ln>
          </c:spPr>
          <c:invertIfNegative val="0"/>
          <c:dLbls>
            <c:dLbl>
              <c:idx val="0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93042442282388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19304244228185E-3"/>
                  <c:y val="-4.7675804529201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193042442282388E-3"/>
                  <c:y val="1.4302741358760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554433953825914E-3"/>
                  <c:y val="4.767580452920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8554433953825914E-3"/>
                  <c:y val="4.767580452920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554433953824838E-3"/>
                  <c:y val="9.5351609058402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554433953824838E-3"/>
                  <c:y val="-2.18511579827756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8554433953825914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Amstetten</c:v>
                </c:pt>
                <c:pt idx="1">
                  <c:v>Baden</c:v>
                </c:pt>
                <c:pt idx="2">
                  <c:v>Bruck/Leitha</c:v>
                </c:pt>
                <c:pt idx="3">
                  <c:v>Gänserndorf</c:v>
                </c:pt>
                <c:pt idx="4">
                  <c:v>Gmünd</c:v>
                </c:pt>
                <c:pt idx="5">
                  <c:v>Wien Umgebung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0.79</c:v>
                </c:pt>
                <c:pt idx="1">
                  <c:v>0.8</c:v>
                </c:pt>
                <c:pt idx="2">
                  <c:v>0.89</c:v>
                </c:pt>
                <c:pt idx="3">
                  <c:v>0.53</c:v>
                </c:pt>
                <c:pt idx="4">
                  <c:v>0.92</c:v>
                </c:pt>
                <c:pt idx="5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6L/300bar</c:v>
                </c:pt>
              </c:strCache>
            </c:strRef>
          </c:tx>
          <c:spPr>
            <a:solidFill>
              <a:srgbClr val="333399"/>
            </a:solidFill>
            <a:ln w="24690"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1.9070321811680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Amstetten</c:v>
                </c:pt>
                <c:pt idx="1">
                  <c:v>Baden</c:v>
                </c:pt>
                <c:pt idx="2">
                  <c:v>Bruck/Leitha</c:v>
                </c:pt>
                <c:pt idx="3">
                  <c:v>Gänserndorf</c:v>
                </c:pt>
                <c:pt idx="4">
                  <c:v>Gmünd</c:v>
                </c:pt>
                <c:pt idx="5">
                  <c:v>Wien Umgebung</c:v>
                </c:pt>
              </c:strCache>
            </c:strRef>
          </c:cat>
          <c:val>
            <c:numRef>
              <c:f>Tabelle1!$C$2:$C$7</c:f>
              <c:numCache>
                <c:formatCode>0%</c:formatCode>
                <c:ptCount val="6"/>
                <c:pt idx="0">
                  <c:v>0.05</c:v>
                </c:pt>
                <c:pt idx="1">
                  <c:v>0.08</c:v>
                </c:pt>
                <c:pt idx="2">
                  <c:v>0.11</c:v>
                </c:pt>
                <c:pt idx="3">
                  <c:v>0.15</c:v>
                </c:pt>
                <c:pt idx="4">
                  <c:v>0.06</c:v>
                </c:pt>
                <c:pt idx="5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6,8L/300bar</c:v>
                </c:pt>
              </c:strCache>
            </c:strRef>
          </c:tx>
          <c:spPr>
            <a:solidFill>
              <a:srgbClr val="FFC000"/>
            </a:solidFill>
            <a:ln w="24690">
              <a:noFill/>
            </a:ln>
          </c:spPr>
          <c:invertIfNegative val="0"/>
          <c:dLbls>
            <c:dLbl>
              <c:idx val="1"/>
              <c:layout>
                <c:manualLayout>
                  <c:x val="7.4738415545590161E-3"/>
                  <c:y val="9.5334752595057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635171758136069E-4"/>
                  <c:y val="1.4295984158118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947683109118087E-3"/>
                  <c:y val="4.766737629752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4843049327353167E-3"/>
                  <c:y val="-8.73891803515336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Amstetten</c:v>
                </c:pt>
                <c:pt idx="1">
                  <c:v>Baden</c:v>
                </c:pt>
                <c:pt idx="2">
                  <c:v>Bruck/Leitha</c:v>
                </c:pt>
                <c:pt idx="3">
                  <c:v>Gänserndorf</c:v>
                </c:pt>
                <c:pt idx="4">
                  <c:v>Gmünd</c:v>
                </c:pt>
                <c:pt idx="5">
                  <c:v>Wien Umgebung</c:v>
                </c:pt>
              </c:strCache>
            </c:strRef>
          </c:cat>
          <c:val>
            <c:numRef>
              <c:f>Tabelle1!$D$2:$D$7</c:f>
              <c:numCache>
                <c:formatCode>0%</c:formatCode>
                <c:ptCount val="6"/>
                <c:pt idx="0">
                  <c:v>0.16</c:v>
                </c:pt>
                <c:pt idx="1">
                  <c:v>0.12</c:v>
                </c:pt>
                <c:pt idx="2">
                  <c:v>0</c:v>
                </c:pt>
                <c:pt idx="3">
                  <c:v>0.33</c:v>
                </c:pt>
                <c:pt idx="4">
                  <c:v>0.02</c:v>
                </c:pt>
                <c:pt idx="5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39891120"/>
        <c:axId val="443920240"/>
      </c:barChart>
      <c:catAx>
        <c:axId val="4398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4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6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20240"/>
        <c:crosses val="autoZero"/>
        <c:auto val="1"/>
        <c:lblAlgn val="ctr"/>
        <c:lblOffset val="100"/>
        <c:noMultiLvlLbl val="0"/>
      </c:catAx>
      <c:valAx>
        <c:axId val="443920240"/>
        <c:scaling>
          <c:orientation val="minMax"/>
        </c:scaling>
        <c:delete val="1"/>
        <c:axPos val="l"/>
        <c:majorGridlines>
          <c:spPr>
            <a:ln w="924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39891120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274625492251675E-2"/>
          <c:y val="0"/>
          <c:w val="0.96779791195852316"/>
          <c:h val="0.7373519344411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4L/200bar</c:v>
                </c:pt>
              </c:strCache>
            </c:strRef>
          </c:tx>
          <c:spPr>
            <a:solidFill>
              <a:srgbClr val="BBE0E3"/>
            </a:solidFill>
            <a:ln w="24739">
              <a:noFill/>
            </a:ln>
          </c:spPr>
          <c:invertIfNegative val="0"/>
          <c:dLbls>
            <c:dLbl>
              <c:idx val="0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001907989296386E-5"/>
                  <c:y val="9.5349765148550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19304244228185E-3"/>
                  <c:y val="-4.7675804529201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193042442282388E-3"/>
                  <c:y val="1.4302741358760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554433953825914E-3"/>
                  <c:y val="4.767580452920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8554433953825914E-3"/>
                  <c:y val="4.767580452920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554433953824838E-3"/>
                  <c:y val="9.5351609058402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554433953824838E-3"/>
                  <c:y val="-2.18511579827756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8554433953825914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476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9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Hollabrunn</c:v>
                </c:pt>
                <c:pt idx="1">
                  <c:v>Horn</c:v>
                </c:pt>
                <c:pt idx="2">
                  <c:v>Korneuburg</c:v>
                </c:pt>
                <c:pt idx="3">
                  <c:v>Krems</c:v>
                </c:pt>
                <c:pt idx="4">
                  <c:v>Lilienfeld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0.81</c:v>
                </c:pt>
                <c:pt idx="1">
                  <c:v>0.95</c:v>
                </c:pt>
                <c:pt idx="2">
                  <c:v>0.79</c:v>
                </c:pt>
                <c:pt idx="3">
                  <c:v>0.82</c:v>
                </c:pt>
                <c:pt idx="4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6L/300bar</c:v>
                </c:pt>
              </c:strCache>
            </c:strRef>
          </c:tx>
          <c:spPr>
            <a:solidFill>
              <a:srgbClr val="333399"/>
            </a:solidFill>
            <a:ln w="24739"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1.9070321811680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6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9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Hollabrunn</c:v>
                </c:pt>
                <c:pt idx="1">
                  <c:v>Horn</c:v>
                </c:pt>
                <c:pt idx="2">
                  <c:v>Korneuburg</c:v>
                </c:pt>
                <c:pt idx="3">
                  <c:v>Krems</c:v>
                </c:pt>
                <c:pt idx="4">
                  <c:v>Lilienfeld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0.17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6,8L/300bar</c:v>
                </c:pt>
              </c:strCache>
            </c:strRef>
          </c:tx>
          <c:spPr>
            <a:solidFill>
              <a:srgbClr val="FFC000"/>
            </a:solidFill>
            <a:ln w="24739">
              <a:noFill/>
            </a:ln>
          </c:spPr>
          <c:invertIfNegative val="0"/>
          <c:dLbls>
            <c:dLbl>
              <c:idx val="1"/>
              <c:layout>
                <c:manualLayout>
                  <c:x val="7.4738415545590161E-3"/>
                  <c:y val="9.5334752595057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635171758136069E-4"/>
                  <c:y val="1.4295984158118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947683109118087E-3"/>
                  <c:y val="4.766737629752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4843049327353167E-3"/>
                  <c:y val="-8.73891803515336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6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9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Hollabrunn</c:v>
                </c:pt>
                <c:pt idx="1">
                  <c:v>Horn</c:v>
                </c:pt>
                <c:pt idx="2">
                  <c:v>Korneuburg</c:v>
                </c:pt>
                <c:pt idx="3">
                  <c:v>Krems</c:v>
                </c:pt>
                <c:pt idx="4">
                  <c:v>Lilienfeld</c:v>
                </c:pt>
              </c:strCache>
            </c:strRef>
          </c:cat>
          <c:val>
            <c:numRef>
              <c:f>Tabelle1!$D$2:$D$6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43921024"/>
        <c:axId val="443919456"/>
      </c:barChart>
      <c:catAx>
        <c:axId val="4439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6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6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9456"/>
        <c:crosses val="autoZero"/>
        <c:auto val="1"/>
        <c:lblAlgn val="ctr"/>
        <c:lblOffset val="100"/>
        <c:noMultiLvlLbl val="0"/>
      </c:catAx>
      <c:valAx>
        <c:axId val="443919456"/>
        <c:scaling>
          <c:orientation val="minMax"/>
        </c:scaling>
        <c:delete val="1"/>
        <c:axPos val="l"/>
        <c:majorGridlines>
          <c:spPr>
            <a:ln w="926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43921024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4L/200bar</c:v>
                </c:pt>
              </c:strCache>
            </c:strRef>
          </c:tx>
          <c:spPr>
            <a:solidFill>
              <a:srgbClr val="BBE0E3"/>
            </a:solidFill>
            <a:ln w="24690">
              <a:noFill/>
            </a:ln>
          </c:spPr>
          <c:invertIfNegative val="0"/>
          <c:dLbls>
            <c:dLbl>
              <c:idx val="0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93042442282388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19304244228185E-3"/>
                  <c:y val="-4.7675804529201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193042442282388E-3"/>
                  <c:y val="1.4302741358760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554433953825914E-3"/>
                  <c:y val="4.767580452920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8554433953825914E-3"/>
                  <c:y val="4.767580452920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554433953824838E-3"/>
                  <c:y val="9.5351609058402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554433953824838E-3"/>
                  <c:y val="-2.18511579827756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8554433953825914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Melk</c:v>
                </c:pt>
                <c:pt idx="1">
                  <c:v>Mistelbach</c:v>
                </c:pt>
                <c:pt idx="2">
                  <c:v>Mödling</c:v>
                </c:pt>
                <c:pt idx="3">
                  <c:v>Neunkirchen</c:v>
                </c:pt>
                <c:pt idx="4">
                  <c:v>St. Pölten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0.86</c:v>
                </c:pt>
                <c:pt idx="2">
                  <c:v>0.47</c:v>
                </c:pt>
                <c:pt idx="3">
                  <c:v>0.76</c:v>
                </c:pt>
                <c:pt idx="4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6L/300bar</c:v>
                </c:pt>
              </c:strCache>
            </c:strRef>
          </c:tx>
          <c:spPr>
            <a:solidFill>
              <a:srgbClr val="333399"/>
            </a:solidFill>
            <a:ln w="24690"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1.9070321811680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Melk</c:v>
                </c:pt>
                <c:pt idx="1">
                  <c:v>Mistelbach</c:v>
                </c:pt>
                <c:pt idx="2">
                  <c:v>Mödling</c:v>
                </c:pt>
                <c:pt idx="3">
                  <c:v>Neunkirchen</c:v>
                </c:pt>
                <c:pt idx="4">
                  <c:v>St. Pölten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0.06</c:v>
                </c:pt>
                <c:pt idx="1">
                  <c:v>7.0000000000000007E-2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6,8L/300bar</c:v>
                </c:pt>
              </c:strCache>
            </c:strRef>
          </c:tx>
          <c:spPr>
            <a:solidFill>
              <a:srgbClr val="FFC000"/>
            </a:solidFill>
            <a:ln w="24690">
              <a:noFill/>
            </a:ln>
          </c:spPr>
          <c:invertIfNegative val="0"/>
          <c:dLbls>
            <c:dLbl>
              <c:idx val="1"/>
              <c:layout>
                <c:manualLayout>
                  <c:x val="7.4738415545590161E-3"/>
                  <c:y val="9.5334752595057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635171758136069E-4"/>
                  <c:y val="1.4295984158118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947683109118087E-3"/>
                  <c:y val="4.766737629752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4843049327353167E-3"/>
                  <c:y val="-8.73891803515336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Melk</c:v>
                </c:pt>
                <c:pt idx="1">
                  <c:v>Mistelbach</c:v>
                </c:pt>
                <c:pt idx="2">
                  <c:v>Mödling</c:v>
                </c:pt>
                <c:pt idx="3">
                  <c:v>Neunkirchen</c:v>
                </c:pt>
                <c:pt idx="4">
                  <c:v>St. Pölten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 formatCode="0%">
                  <c:v>0.37</c:v>
                </c:pt>
                <c:pt idx="2" formatCode="0%">
                  <c:v>0.32</c:v>
                </c:pt>
                <c:pt idx="3" formatCode="0%">
                  <c:v>0.17</c:v>
                </c:pt>
                <c:pt idx="4" formatCode="0%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43915928"/>
        <c:axId val="443917496"/>
      </c:barChart>
      <c:catAx>
        <c:axId val="44391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4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6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7496"/>
        <c:crosses val="autoZero"/>
        <c:auto val="1"/>
        <c:lblAlgn val="ctr"/>
        <c:lblOffset val="100"/>
        <c:noMultiLvlLbl val="0"/>
      </c:catAx>
      <c:valAx>
        <c:axId val="443917496"/>
        <c:scaling>
          <c:orientation val="minMax"/>
        </c:scaling>
        <c:delete val="1"/>
        <c:axPos val="l"/>
        <c:majorGridlines>
          <c:spPr>
            <a:ln w="924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43915928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4L/200bar</c:v>
                </c:pt>
              </c:strCache>
            </c:strRef>
          </c:tx>
          <c:spPr>
            <a:solidFill>
              <a:srgbClr val="BBE0E3"/>
            </a:solidFill>
            <a:ln w="24690">
              <a:noFill/>
            </a:ln>
          </c:spPr>
          <c:invertIfNegative val="0"/>
          <c:dLbls>
            <c:dLbl>
              <c:idx val="0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93042442282388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193042442282388E-3"/>
                  <c:y val="1.430274135876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19304244228185E-3"/>
                  <c:y val="-4.7675804529201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193042442282388E-3"/>
                  <c:y val="1.4302741358760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554433953825914E-3"/>
                  <c:y val="4.767580452920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8554433953825914E-3"/>
                  <c:y val="4.767580452920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554433953824838E-3"/>
                  <c:y val="9.5351609058402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554433953824838E-3"/>
                  <c:y val="-2.18511579827756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8554433953825914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Scheibbs</c:v>
                </c:pt>
                <c:pt idx="1">
                  <c:v>Tulln</c:v>
                </c:pt>
                <c:pt idx="2">
                  <c:v>Waidhofen an der Thaya</c:v>
                </c:pt>
                <c:pt idx="3">
                  <c:v>Wiener Neustadt</c:v>
                </c:pt>
                <c:pt idx="4">
                  <c:v>Zwettel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0.72</c:v>
                </c:pt>
                <c:pt idx="1">
                  <c:v>0.7</c:v>
                </c:pt>
                <c:pt idx="2">
                  <c:v>0.9</c:v>
                </c:pt>
                <c:pt idx="3">
                  <c:v>0.78</c:v>
                </c:pt>
                <c:pt idx="4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6L/300bar</c:v>
                </c:pt>
              </c:strCache>
            </c:strRef>
          </c:tx>
          <c:spPr>
            <a:solidFill>
              <a:srgbClr val="333399"/>
            </a:solidFill>
            <a:ln w="24690"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1.9070321811680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Scheibbs</c:v>
                </c:pt>
                <c:pt idx="1">
                  <c:v>Tulln</c:v>
                </c:pt>
                <c:pt idx="2">
                  <c:v>Waidhofen an der Thaya</c:v>
                </c:pt>
                <c:pt idx="3">
                  <c:v>Wiener Neustadt</c:v>
                </c:pt>
                <c:pt idx="4">
                  <c:v>Zwettel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0.17</c:v>
                </c:pt>
                <c:pt idx="1">
                  <c:v>0.11</c:v>
                </c:pt>
                <c:pt idx="2">
                  <c:v>0.09</c:v>
                </c:pt>
                <c:pt idx="3">
                  <c:v>0.03</c:v>
                </c:pt>
                <c:pt idx="4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6,8L/300bar</c:v>
                </c:pt>
              </c:strCache>
            </c:strRef>
          </c:tx>
          <c:spPr>
            <a:solidFill>
              <a:srgbClr val="FFC000"/>
            </a:solidFill>
            <a:ln w="24690">
              <a:noFill/>
            </a:ln>
          </c:spPr>
          <c:invertIfNegative val="0"/>
          <c:dLbls>
            <c:dLbl>
              <c:idx val="1"/>
              <c:layout>
                <c:manualLayout>
                  <c:x val="7.4738415545590161E-3"/>
                  <c:y val="9.5334752595057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635171758136069E-4"/>
                  <c:y val="1.4295984158118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947683109118087E-3"/>
                  <c:y val="4.766737629752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4843049327353167E-3"/>
                  <c:y val="-8.73891803515336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7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7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Scheibbs</c:v>
                </c:pt>
                <c:pt idx="1">
                  <c:v>Tulln</c:v>
                </c:pt>
                <c:pt idx="2">
                  <c:v>Waidhofen an der Thaya</c:v>
                </c:pt>
                <c:pt idx="3">
                  <c:v>Wiener Neustadt</c:v>
                </c:pt>
                <c:pt idx="4">
                  <c:v>Zwettel</c:v>
                </c:pt>
              </c:strCache>
            </c:strRef>
          </c:cat>
          <c:val>
            <c:numRef>
              <c:f>Tabelle1!$D$2:$D$6</c:f>
              <c:numCache>
                <c:formatCode>0%</c:formatCode>
                <c:ptCount val="5"/>
                <c:pt idx="0">
                  <c:v>0.11</c:v>
                </c:pt>
                <c:pt idx="1">
                  <c:v>0.19</c:v>
                </c:pt>
                <c:pt idx="2">
                  <c:v>0.01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43921808"/>
        <c:axId val="443916712"/>
      </c:barChart>
      <c:catAx>
        <c:axId val="44392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4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6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6712"/>
        <c:crosses val="autoZero"/>
        <c:auto val="1"/>
        <c:lblAlgn val="ctr"/>
        <c:lblOffset val="100"/>
        <c:noMultiLvlLbl val="0"/>
      </c:catAx>
      <c:valAx>
        <c:axId val="443916712"/>
        <c:scaling>
          <c:orientation val="minMax"/>
        </c:scaling>
        <c:delete val="1"/>
        <c:axPos val="l"/>
        <c:majorGridlines>
          <c:spPr>
            <a:ln w="924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43921808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200bar</c:v>
                </c:pt>
              </c:strCache>
            </c:strRef>
          </c:tx>
          <c:spPr>
            <a:solidFill>
              <a:srgbClr val="FF3300"/>
            </a:solidFill>
            <a:ln w="24909">
              <a:noFill/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2.675099483532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542341952984506E-3"/>
                  <c:y val="-3.190052804217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309294206539474E-2"/>
                  <c:y val="-3.013993541442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490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265</c:v>
                </c:pt>
                <c:pt idx="1">
                  <c:v>201</c:v>
                </c:pt>
                <c:pt idx="2">
                  <c:v>163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300bar</c:v>
                </c:pt>
              </c:strCache>
            </c:strRef>
          </c:tx>
          <c:spPr>
            <a:solidFill>
              <a:srgbClr val="FF9900"/>
            </a:solidFill>
            <a:ln w="24909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3333333333333332E-3"/>
                  <c:y val="-2.717065740154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16666666666665E-2"/>
                  <c:y val="-2.717060367454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503470780835524E-2"/>
                  <c:y val="-4.305705059203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490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118</c:v>
                </c:pt>
                <c:pt idx="1">
                  <c:v>147</c:v>
                </c:pt>
                <c:pt idx="2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917104"/>
        <c:axId val="443915536"/>
        <c:axId val="0"/>
      </c:bar3DChart>
      <c:catAx>
        <c:axId val="4439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5536"/>
        <c:crosses val="autoZero"/>
        <c:auto val="1"/>
        <c:lblAlgn val="ctr"/>
        <c:lblOffset val="10"/>
        <c:noMultiLvlLbl val="0"/>
      </c:catAx>
      <c:valAx>
        <c:axId val="443915536"/>
        <c:scaling>
          <c:orientation val="minMax"/>
        </c:scaling>
        <c:delete val="0"/>
        <c:axPos val="l"/>
        <c:majorGridlines>
          <c:spPr>
            <a:ln w="93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7104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ayout>
        <c:manualLayout>
          <c:xMode val="edge"/>
          <c:yMode val="edge"/>
          <c:x val="0.87456640475145664"/>
          <c:y val="0.42433769743279132"/>
          <c:w val="7.632799843237259E-2"/>
          <c:h val="0.14375561043035295"/>
        </c:manualLayout>
      </c:layout>
      <c:overlay val="0"/>
      <c:spPr>
        <a:noFill/>
        <a:ln w="2490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ND</c:v>
                </c:pt>
              </c:strCache>
            </c:strRef>
          </c:tx>
          <c:spPr>
            <a:solidFill>
              <a:srgbClr val="7030A0"/>
            </a:solidFill>
            <a:ln w="24963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7429E-3"/>
                  <c:y val="-2.328913724494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12792859799182E-2"/>
                  <c:y val="-2.5834230355220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</c:v>
                </c:pt>
                <c:pt idx="1">
                  <c:v>555</c:v>
                </c:pt>
                <c:pt idx="2">
                  <c:v>368</c:v>
                </c:pt>
                <c:pt idx="3">
                  <c:v>435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ÜD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 w="24963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514E-2"/>
                  <c:y val="-1.856845313690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62960208255856E-2"/>
                  <c:y val="-3.444564047362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</c:v>
                </c:pt>
                <c:pt idx="1">
                  <c:v>410</c:v>
                </c:pt>
                <c:pt idx="2">
                  <c:v>389</c:v>
                </c:pt>
                <c:pt idx="3">
                  <c:v>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918672"/>
        <c:axId val="443922592"/>
        <c:axId val="0"/>
      </c:bar3DChart>
      <c:catAx>
        <c:axId val="44391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4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22592"/>
        <c:crosses val="autoZero"/>
        <c:auto val="1"/>
        <c:lblAlgn val="ctr"/>
        <c:lblOffset val="10"/>
        <c:noMultiLvlLbl val="0"/>
      </c:catAx>
      <c:valAx>
        <c:axId val="443922592"/>
        <c:scaling>
          <c:orientation val="minMax"/>
        </c:scaling>
        <c:delete val="0"/>
        <c:axPos val="l"/>
        <c:majorGridlines>
          <c:spPr>
            <a:ln w="934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4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918672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ayout/>
      <c:overlay val="0"/>
      <c:spPr>
        <a:noFill/>
        <a:ln w="2496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5-Punkt</c:v>
                </c:pt>
              </c:strCache>
            </c:strRef>
          </c:tx>
          <c:spPr>
            <a:solidFill>
              <a:srgbClr val="FF3300"/>
            </a:solidFill>
            <a:ln w="24904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2E-2"/>
                  <c:y val="-2.328913491560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5415589213151E-2"/>
                  <c:y val="-3.444564047362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</c:v>
                </c:pt>
                <c:pt idx="1">
                  <c:v>377</c:v>
                </c:pt>
                <c:pt idx="2">
                  <c:v>253</c:v>
                </c:pt>
                <c:pt idx="3">
                  <c:v>422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HMK</c:v>
                </c:pt>
              </c:strCache>
            </c:strRef>
          </c:tx>
          <c:spPr>
            <a:solidFill>
              <a:srgbClr val="FF9900"/>
            </a:solidFill>
            <a:ln w="24904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16666666666665E-2"/>
                  <c:y val="-2.717060367454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31806427779832E-2"/>
                  <c:y val="-3.87513455328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136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757024"/>
        <c:axId val="511880184"/>
        <c:axId val="0"/>
      </c:bar3DChart>
      <c:catAx>
        <c:axId val="3117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0184"/>
        <c:crosses val="autoZero"/>
        <c:auto val="1"/>
        <c:lblAlgn val="ctr"/>
        <c:lblOffset val="10"/>
        <c:noMultiLvlLbl val="0"/>
      </c:catAx>
      <c:valAx>
        <c:axId val="511880184"/>
        <c:scaling>
          <c:orientation val="minMax"/>
        </c:scaling>
        <c:delete val="0"/>
        <c:axPos val="l"/>
        <c:majorGridlines>
          <c:spPr>
            <a:ln w="931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1757024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ayout/>
      <c:overlay val="0"/>
      <c:spPr>
        <a:noFill/>
        <a:ln w="249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Stahl</c:v>
                </c:pt>
              </c:strCache>
            </c:strRef>
          </c:tx>
          <c:spPr>
            <a:solidFill>
              <a:srgbClr val="7030A0"/>
            </a:solidFill>
            <a:ln w="2495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619160500516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052863436123352E-3"/>
                  <c:y val="-1.291711517761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5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</c:v>
                </c:pt>
                <c:pt idx="1">
                  <c:v>207</c:v>
                </c:pt>
                <c:pt idx="2">
                  <c:v>115</c:v>
                </c:pt>
                <c:pt idx="3">
                  <c:v>154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Verbund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 w="24955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2E-2"/>
                  <c:y val="-3.5772363229990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47430249632892E-2"/>
                  <c:y val="-2.15285252960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5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</c:v>
                </c:pt>
                <c:pt idx="1">
                  <c:v>345</c:v>
                </c:pt>
                <c:pt idx="2">
                  <c:v>616</c:v>
                </c:pt>
                <c:pt idx="3">
                  <c:v>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1879792"/>
        <c:axId val="511880576"/>
        <c:axId val="0"/>
      </c:bar3DChart>
      <c:catAx>
        <c:axId val="5118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4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0576"/>
        <c:crosses val="autoZero"/>
        <c:auto val="1"/>
        <c:lblAlgn val="ctr"/>
        <c:lblOffset val="10"/>
        <c:noMultiLvlLbl val="0"/>
      </c:catAx>
      <c:valAx>
        <c:axId val="511880576"/>
        <c:scaling>
          <c:orientation val="minMax"/>
        </c:scaling>
        <c:delete val="0"/>
        <c:axPos val="l"/>
        <c:majorGridlines>
          <c:spPr>
            <a:ln w="933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4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79792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layout/>
      <c:overlay val="0"/>
      <c:spPr>
        <a:noFill/>
        <a:ln w="2495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NLL</c:v>
                </c:pt>
              </c:strCache>
            </c:strRef>
          </c:tx>
          <c:spPr>
            <a:solidFill>
              <a:srgbClr val="FF3300"/>
            </a:solidFill>
            <a:ln w="24909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49999999999923E-2"/>
                  <c:y val="-3.49335365337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28913724494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448402497244608E-3"/>
                  <c:y val="-1.722282023681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</c:v>
                </c:pt>
                <c:pt idx="1">
                  <c:v>177</c:v>
                </c:pt>
                <c:pt idx="2">
                  <c:v>287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FIN</c:v>
                </c:pt>
              </c:strCache>
            </c:strRef>
          </c:tx>
          <c:spPr>
            <a:solidFill>
              <a:srgbClr val="FF9900"/>
            </a:solidFill>
            <a:ln w="24909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16666666666665E-2"/>
                  <c:y val="-2.717060367454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27616599338855E-2"/>
                  <c:y val="-3.013993541442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</c:v>
                </c:pt>
                <c:pt idx="1">
                  <c:v>168</c:v>
                </c:pt>
                <c:pt idx="2">
                  <c:v>329</c:v>
                </c:pt>
                <c:pt idx="3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1882536"/>
        <c:axId val="511881752"/>
        <c:axId val="0"/>
      </c:bar3DChart>
      <c:catAx>
        <c:axId val="51188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1752"/>
        <c:crosses val="autoZero"/>
        <c:auto val="1"/>
        <c:lblAlgn val="ctr"/>
        <c:lblOffset val="10"/>
        <c:noMultiLvlLbl val="0"/>
      </c:catAx>
      <c:valAx>
        <c:axId val="511881752"/>
        <c:scaling>
          <c:orientation val="minMax"/>
        </c:scaling>
        <c:delete val="0"/>
        <c:axPos val="l"/>
        <c:majorGridlines>
          <c:spPr>
            <a:ln w="93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2536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ayout/>
      <c:overlay val="0"/>
      <c:spPr>
        <a:noFill/>
        <a:ln w="2490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24763915120541"/>
          <c:y val="3.6515748031496063E-2"/>
          <c:w val="0.66265692700811019"/>
          <c:h val="0.79995374015748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Dräger</c:v>
                </c:pt>
              </c:strCache>
            </c:strRef>
          </c:tx>
          <c:spPr>
            <a:solidFill>
              <a:srgbClr val="0070C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0.27800000000000002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MSA</c:v>
                </c:pt>
              </c:strCache>
            </c:strRef>
          </c:tx>
          <c:spPr>
            <a:solidFill>
              <a:srgbClr val="00B05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0.67800000000000005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Interspiro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Tabelle1!$D$2</c:f>
              <c:numCache>
                <c:formatCode>0.0%</c:formatCode>
                <c:ptCount val="1"/>
                <c:pt idx="0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30840"/>
        <c:axId val="313225744"/>
      </c:barChart>
      <c:catAx>
        <c:axId val="31323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3225744"/>
        <c:crosses val="autoZero"/>
        <c:auto val="1"/>
        <c:lblAlgn val="ctr"/>
        <c:lblOffset val="100"/>
        <c:noMultiLvlLbl val="0"/>
      </c:catAx>
      <c:valAx>
        <c:axId val="313225744"/>
        <c:scaling>
          <c:orientation val="minMax"/>
        </c:scaling>
        <c:delete val="0"/>
        <c:axPos val="l"/>
        <c:majorGridlines>
          <c:spPr>
            <a:ln w="94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ln w="629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3230840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>
        <c:manualLayout>
          <c:xMode val="edge"/>
          <c:yMode val="edge"/>
          <c:x val="0.17411045025353386"/>
          <c:y val="0.92093481548571798"/>
          <c:w val="0.76326002783618607"/>
          <c:h val="7.9065184514281947E-2"/>
        </c:manualLayout>
      </c:layout>
      <c:overlay val="0"/>
      <c:spPr>
        <a:noFill/>
        <a:ln w="2516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Nemec</c:v>
                </c:pt>
              </c:strCache>
            </c:strRef>
          </c:tx>
          <c:spPr>
            <a:solidFill>
              <a:srgbClr val="FF0000"/>
            </a:solidFill>
            <a:ln w="24341">
              <a:noFill/>
            </a:ln>
          </c:spPr>
          <c:invertIfNegative val="0"/>
          <c:dLbls>
            <c:dLbl>
              <c:idx val="0"/>
              <c:layout>
                <c:manualLayout>
                  <c:x val="1.2500000000000001E-2"/>
                  <c:y val="-2.328913491560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4.26967961127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3E-3"/>
                  <c:y val="-2.328913491560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34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Poseidon</c:v>
                </c:pt>
              </c:strCache>
            </c:strRef>
          </c:tx>
          <c:spPr>
            <a:solidFill>
              <a:srgbClr val="0070C0"/>
            </a:solidFill>
            <a:ln w="24341">
              <a:noFill/>
            </a:ln>
          </c:spPr>
          <c:invertIfNegative val="0"/>
          <c:dLbls>
            <c:dLbl>
              <c:idx val="0"/>
              <c:layout>
                <c:manualLayout>
                  <c:x val="8.3333333333333332E-3"/>
                  <c:y val="-2.717065740154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7.7626092734421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-2.717065740154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00000000000001E-2"/>
                  <c:y val="-3.8816102753254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34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Air Compact</c:v>
                </c:pt>
              </c:strCache>
            </c:strRef>
          </c:tx>
          <c:spPr>
            <a:solidFill>
              <a:srgbClr val="00B050"/>
            </a:solidFill>
            <a:ln w="24341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257E-2"/>
                  <c:y val="-4.269674734528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-2.717065740154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434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L&amp;W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16666666666665E-2"/>
                  <c:y val="-3.1052882202602942E-2"/>
                </c:manualLayout>
              </c:layout>
              <c:spPr>
                <a:noFill/>
                <a:ln w="2457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5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Comptrade</c:v>
                </c:pt>
              </c:strCache>
            </c:strRef>
          </c:tx>
          <c:spPr>
            <a:solidFill>
              <a:srgbClr val="BC8FDD"/>
            </a:solidFill>
          </c:spPr>
          <c:invertIfNegative val="0"/>
          <c:dLbls>
            <c:dLbl>
              <c:idx val="3"/>
              <c:layout>
                <c:manualLayout>
                  <c:x val="1.4583333333333334E-2"/>
                  <c:y val="0"/>
                </c:manualLayout>
              </c:layout>
              <c:spPr>
                <a:noFill/>
                <a:ln w="2472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644789001745421E-3"/>
                  <c:y val="-1.1186920522655276E-2"/>
                </c:manualLayout>
              </c:layout>
              <c:spPr>
                <a:noFill/>
                <a:ln w="2472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2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Tabelle1!$F$2:$F$6</c:f>
              <c:numCache>
                <c:formatCode>General</c:formatCode>
                <c:ptCount val="5"/>
                <c:pt idx="3">
                  <c:v>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1880968"/>
        <c:axId val="511882928"/>
        <c:axId val="0"/>
      </c:bar3DChart>
      <c:catAx>
        <c:axId val="51188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08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2928"/>
        <c:crosses val="autoZero"/>
        <c:auto val="1"/>
        <c:lblAlgn val="ctr"/>
        <c:lblOffset val="10"/>
        <c:noMultiLvlLbl val="0"/>
      </c:catAx>
      <c:valAx>
        <c:axId val="511882928"/>
        <c:scaling>
          <c:orientation val="minMax"/>
        </c:scaling>
        <c:delete val="0"/>
        <c:axPos val="l"/>
        <c:majorGridlines>
          <c:spPr>
            <a:ln w="91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8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880968"/>
        <c:crosses val="autoZero"/>
        <c:crossBetween val="between"/>
      </c:valAx>
      <c:spPr>
        <a:noFill/>
        <a:ln w="24848">
          <a:noFill/>
        </a:ln>
      </c:spPr>
    </c:plotArea>
    <c:legend>
      <c:legendPos val="t"/>
      <c:layout>
        <c:manualLayout>
          <c:xMode val="edge"/>
          <c:yMode val="edge"/>
          <c:x val="0.46193129000395683"/>
          <c:y val="3.3269646555849346E-2"/>
          <c:w val="0.4819716870238443"/>
          <c:h val="6.884022536037751E-2"/>
        </c:manualLayout>
      </c:layout>
      <c:overlay val="0"/>
      <c:spPr>
        <a:noFill/>
        <a:ln w="2434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4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Stationär</c:v>
                </c:pt>
              </c:strCache>
            </c:strRef>
          </c:tx>
          <c:spPr>
            <a:solidFill>
              <a:srgbClr val="7030A0"/>
            </a:solidFill>
            <a:ln w="24963">
              <a:noFill/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3.965422064177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2E-2"/>
                  <c:y val="-2.328913491560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33333333333332E-2"/>
                  <c:y val="-2.150537634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42097488921715E-3"/>
                  <c:y val="-1.722282023681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Mobil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 w="24963">
              <a:noFill/>
            </a:ln>
          </c:spPr>
          <c:invertIfNegative val="0"/>
          <c:dLbls>
            <c:dLbl>
              <c:idx val="0"/>
              <c:layout>
                <c:manualLayout>
                  <c:x val="2.2916666666666665E-2"/>
                  <c:y val="-3.147167894335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2.71707953063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514E-2"/>
                  <c:y val="-1.720430107526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397341211226E-2"/>
                  <c:y val="-8.6114101184069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61680"/>
        <c:axId val="513262072"/>
        <c:axId val="0"/>
      </c:bar3DChart>
      <c:catAx>
        <c:axId val="5132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2072"/>
        <c:crosses val="autoZero"/>
        <c:auto val="1"/>
        <c:lblAlgn val="ctr"/>
        <c:lblOffset val="10"/>
        <c:noMultiLvlLbl val="0"/>
      </c:catAx>
      <c:valAx>
        <c:axId val="513262072"/>
        <c:scaling>
          <c:orientation val="minMax"/>
        </c:scaling>
        <c:delete val="0"/>
        <c:axPos val="l"/>
        <c:majorGridlines>
          <c:spPr>
            <a:ln w="934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1680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ayout/>
      <c:overlay val="0"/>
      <c:spPr>
        <a:noFill/>
        <a:ln w="2496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330bar</c:v>
                </c:pt>
              </c:strCache>
            </c:strRef>
          </c:tx>
          <c:spPr>
            <a:solidFill>
              <a:srgbClr val="FF3300"/>
            </a:solidFill>
            <a:ln w="24907">
              <a:noFill/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2.675099483532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49999999999923E-2"/>
                  <c:y val="-3.49335365337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28913724494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58648549394052E-2"/>
                  <c:y val="-3.875134553283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450bar</c:v>
                </c:pt>
              </c:strCache>
            </c:strRef>
          </c:tx>
          <c:spPr>
            <a:solidFill>
              <a:srgbClr val="FF9900"/>
            </a:solidFill>
            <a:ln w="24907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3333333333333332E-3"/>
                  <c:y val="-2.717065740154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16666666666665E-2"/>
                  <c:y val="-2.717060367454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220712449504115E-2"/>
                  <c:y val="-3.875134553283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66776"/>
        <c:axId val="513262464"/>
        <c:axId val="0"/>
      </c:bar3DChart>
      <c:catAx>
        <c:axId val="5132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2464"/>
        <c:crosses val="autoZero"/>
        <c:auto val="1"/>
        <c:lblAlgn val="ctr"/>
        <c:lblOffset val="10"/>
        <c:noMultiLvlLbl val="0"/>
      </c:catAx>
      <c:valAx>
        <c:axId val="513262464"/>
        <c:scaling>
          <c:orientation val="minMax"/>
        </c:scaling>
        <c:delete val="0"/>
        <c:axPos val="l"/>
        <c:majorGridlines>
          <c:spPr>
            <a:ln w="931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6776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ayout/>
      <c:overlay val="0"/>
      <c:spPr>
        <a:noFill/>
        <a:ln w="2490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Interspiro</c:v>
                </c:pt>
              </c:strCache>
            </c:strRef>
          </c:tx>
          <c:spPr>
            <a:solidFill>
              <a:srgbClr val="FF0000"/>
            </a:solidFill>
            <a:ln w="20954">
              <a:noFill/>
            </a:ln>
          </c:spPr>
          <c:invertIfNegative val="0"/>
          <c:dLbls>
            <c:dLbl>
              <c:idx val="0"/>
              <c:layout>
                <c:manualLayout>
                  <c:x val="6.2499610095681319E-3"/>
                  <c:y val="-4.67107775111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23168492185005E-2"/>
                  <c:y val="-4.668409632827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499887733491882E-3"/>
                  <c:y val="-2.855355527946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500000000000003E-3"/>
                  <c:y val="-7.7632205506507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09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Dräger</c:v>
                </c:pt>
              </c:strCache>
            </c:strRef>
          </c:tx>
          <c:spPr>
            <a:solidFill>
              <a:srgbClr val="0070C0"/>
            </a:solidFill>
            <a:ln w="20954">
              <a:noFill/>
            </a:ln>
          </c:spPr>
          <c:invertIfNegative val="0"/>
          <c:dLbls>
            <c:dLbl>
              <c:idx val="0"/>
              <c:layout>
                <c:manualLayout>
                  <c:x val="2.0833333333333333E-3"/>
                  <c:y val="-1.940744009941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833333333333333E-3"/>
                  <c:y val="-1.940761242967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034249373165416E-3"/>
                  <c:y val="-2.525277456015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09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101</c:v>
                </c:pt>
                <c:pt idx="1">
                  <c:v>196</c:v>
                </c:pt>
                <c:pt idx="2">
                  <c:v>118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MSA</c:v>
                </c:pt>
              </c:strCache>
            </c:strRef>
          </c:tx>
          <c:spPr>
            <a:solidFill>
              <a:srgbClr val="00B050"/>
            </a:solidFill>
            <a:ln w="20954"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66E-2"/>
                  <c:y val="-2.717035501146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2569E-3"/>
                  <c:y val="-2.717035501146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43E-2"/>
                  <c:y val="-2.717066065006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00000000000001E-2"/>
                  <c:y val="-1.552644110130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09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233</c:v>
                </c:pt>
                <c:pt idx="1">
                  <c:v>335</c:v>
                </c:pt>
                <c:pt idx="2">
                  <c:v>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63640"/>
        <c:axId val="513263248"/>
        <c:axId val="0"/>
      </c:bar3DChart>
      <c:catAx>
        <c:axId val="51326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2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3248"/>
        <c:crosses val="autoZero"/>
        <c:auto val="1"/>
        <c:lblAlgn val="ctr"/>
        <c:lblOffset val="10"/>
        <c:noMultiLvlLbl val="0"/>
      </c:catAx>
      <c:valAx>
        <c:axId val="513263248"/>
        <c:scaling>
          <c:orientation val="minMax"/>
        </c:scaling>
        <c:delete val="0"/>
        <c:axPos val="l"/>
        <c:majorGridlines>
          <c:spPr>
            <a:ln w="783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2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3640"/>
        <c:crosses val="autoZero"/>
        <c:crossBetween val="between"/>
      </c:valAx>
      <c:spPr>
        <a:noFill/>
        <a:ln w="21334">
          <a:noFill/>
        </a:ln>
      </c:spPr>
    </c:plotArea>
    <c:legend>
      <c:legendPos val="t"/>
      <c:layout/>
      <c:overlay val="0"/>
      <c:spPr>
        <a:noFill/>
        <a:ln w="209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98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Pressluftatmer</c:v>
                </c:pt>
              </c:strCache>
            </c:strRef>
          </c:tx>
          <c:spPr>
            <a:solidFill>
              <a:srgbClr val="7030A0"/>
            </a:solidFill>
            <a:ln w="24914">
              <a:noFill/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3.965422064177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6E-3"/>
                  <c:y val="-3.493370237341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10993028436398E-2"/>
                  <c:y val="-2.71175997315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33333333333332E-2"/>
                  <c:y val="-2.150537634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491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40</c:v>
                </c:pt>
                <c:pt idx="1">
                  <c:v>56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Atemluftflasche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 w="24914">
              <a:noFill/>
            </a:ln>
          </c:spPr>
          <c:invertIfNegative val="0"/>
          <c:dLbls>
            <c:dLbl>
              <c:idx val="0"/>
              <c:layout>
                <c:manualLayout>
                  <c:x val="2.2916666666666665E-2"/>
                  <c:y val="-3.147167894335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2.71707953063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514E-2"/>
                  <c:y val="-1.720430107526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491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130</c:v>
                </c:pt>
                <c:pt idx="1">
                  <c:v>153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59720"/>
        <c:axId val="513261288"/>
        <c:axId val="0"/>
      </c:bar3DChart>
      <c:catAx>
        <c:axId val="51325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1288"/>
        <c:crosses val="autoZero"/>
        <c:auto val="1"/>
        <c:lblAlgn val="ctr"/>
        <c:lblOffset val="10"/>
        <c:noMultiLvlLbl val="0"/>
      </c:catAx>
      <c:valAx>
        <c:axId val="513261288"/>
        <c:scaling>
          <c:orientation val="minMax"/>
        </c:scaling>
        <c:delete val="0"/>
        <c:axPos val="l"/>
        <c:majorGridlines>
          <c:spPr>
            <a:ln w="93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59720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ayout/>
      <c:overlay val="0"/>
      <c:spPr>
        <a:noFill/>
        <a:ln w="2491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Beratung/Unterstützung</c:v>
                </c:pt>
              </c:strCache>
            </c:strRef>
          </c:tx>
          <c:dPt>
            <c:idx val="0"/>
            <c:bubble3D val="0"/>
            <c:spPr>
              <a:solidFill>
                <a:srgbClr val="FF3300"/>
              </a:solidFill>
              <a:ln w="12416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00"/>
              </a:solidFill>
              <a:ln w="12416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22413809023057785"/>
                  <c:y val="0.170209170142593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622149837133549"/>
                      <c:h val="0.187617297743628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562816862875854"/>
                  <c:y val="-8.5053174977111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59934853420194"/>
                      <c:h val="0.18761729774362873"/>
                    </c:manualLayout>
                  </c15:layout>
                </c:ext>
              </c:extLst>
            </c:dLbl>
            <c:spPr>
              <a:noFill/>
              <a:ln w="24833">
                <a:noFill/>
              </a:ln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Tabelle1!$A$2:$A$4</c:f>
              <c:strCache>
                <c:ptCount val="3"/>
                <c:pt idx="0">
                  <c:v>Beratung</c:v>
                </c:pt>
                <c:pt idx="1">
                  <c:v>Füllsoftware</c:v>
                </c:pt>
                <c:pt idx="2">
                  <c:v>Diverses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21.7</c:v>
                </c:pt>
                <c:pt idx="1">
                  <c:v>16.3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14">
          <a:noFill/>
        </a:ln>
      </c:spPr>
    </c:plotArea>
    <c:legend>
      <c:legendPos val="t"/>
      <c:layout/>
      <c:overlay val="0"/>
      <c:spPr>
        <a:noFill/>
        <a:ln w="248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7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3102">
      <a:solidFill>
        <a:srgbClr val="FFFFFF"/>
      </a:solidFill>
      <a:prstDash val="solid"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Beratungen</c:v>
                </c:pt>
              </c:strCache>
            </c:strRef>
          </c:tx>
          <c:spPr>
            <a:solidFill>
              <a:srgbClr val="FF3300"/>
            </a:solidFill>
            <a:ln w="25008">
              <a:noFill/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2.675099483532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310650037357938E-3"/>
                  <c:y val="-3.0670530134782759E-2"/>
                </c:manualLayout>
              </c:layout>
              <c:numFmt formatCode="#,##0" sourceLinked="0"/>
              <c:spPr>
                <a:noFill/>
                <a:ln w="2500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109489051094891E-2"/>
                      <c:h val="7.88683243057439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408759124087589E-2"/>
                  <c:y val="-2.9683866242704169E-2"/>
                </c:manualLayout>
              </c:layout>
              <c:numFmt formatCode="#,##0" sourceLinked="0"/>
              <c:spPr>
                <a:noFill/>
                <a:ln w="2500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2700729927007E-2"/>
                      <c:h val="4.9026255649516487E-2"/>
                    </c:manualLayout>
                  </c15:layout>
                </c:ext>
              </c:extLst>
            </c:dLbl>
            <c:numFmt formatCode="#,##0" sourceLinked="0"/>
            <c:spPr>
              <a:noFill/>
              <a:ln w="2500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90</c:v>
                </c:pt>
                <c:pt idx="1">
                  <c:v>125</c:v>
                </c:pt>
                <c:pt idx="2">
                  <c:v>128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Füllsoftware</c:v>
                </c:pt>
              </c:strCache>
            </c:strRef>
          </c:tx>
          <c:spPr>
            <a:solidFill>
              <a:srgbClr val="FF9900"/>
            </a:solidFill>
            <a:ln w="25008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3333333333333332E-3"/>
                  <c:y val="-2.717065740154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2.32891349156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459875299661934E-3"/>
                  <c:y val="-1.1559141106707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00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90</c:v>
                </c:pt>
                <c:pt idx="1">
                  <c:v>131</c:v>
                </c:pt>
                <c:pt idx="2">
                  <c:v>96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Diverses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64661430839089E-2"/>
                  <c:y val="-1.7222820236813787E-2"/>
                </c:manualLayout>
              </c:layout>
              <c:spPr>
                <a:noFill/>
                <a:ln w="252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94736668430325E-2"/>
                  <c:y val="-2.1528525296017224E-2"/>
                </c:manualLayout>
              </c:layout>
              <c:spPr>
                <a:noFill/>
                <a:ln w="2526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1.6058394160583942E-2"/>
                  <c:y val="-1.7052610660701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6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130</c:v>
                </c:pt>
                <c:pt idx="1">
                  <c:v>91</c:v>
                </c:pt>
                <c:pt idx="2">
                  <c:v>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64816"/>
        <c:axId val="513260504"/>
        <c:axId val="0"/>
      </c:bar3DChart>
      <c:catAx>
        <c:axId val="5132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0504"/>
        <c:crosses val="autoZero"/>
        <c:auto val="1"/>
        <c:lblAlgn val="ctr"/>
        <c:lblOffset val="10"/>
        <c:noMultiLvlLbl val="0"/>
      </c:catAx>
      <c:valAx>
        <c:axId val="513260504"/>
        <c:scaling>
          <c:orientation val="minMax"/>
        </c:scaling>
        <c:delete val="0"/>
        <c:axPos val="l"/>
        <c:majorGridlines>
          <c:spPr>
            <a:ln w="935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264816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/>
      <c:overlay val="0"/>
      <c:spPr>
        <a:noFill/>
        <a:ln w="2500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7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24763915120541"/>
          <c:y val="3.6515748031496063E-2"/>
          <c:w val="0.66265692700811019"/>
          <c:h val="0.79995374015748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200bar</c:v>
                </c:pt>
              </c:strCache>
            </c:strRef>
          </c:tx>
          <c:spPr>
            <a:solidFill>
              <a:srgbClr val="FFC000"/>
            </a:solidFill>
            <a:ln w="2516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0.54300000000000004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300bar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16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0.45700000000000002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3233192"/>
        <c:axId val="313230448"/>
      </c:barChart>
      <c:catAx>
        <c:axId val="313233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313230448"/>
        <c:crosses val="autoZero"/>
        <c:auto val="1"/>
        <c:lblAlgn val="ctr"/>
        <c:lblOffset val="100"/>
        <c:noMultiLvlLbl val="0"/>
      </c:catAx>
      <c:valAx>
        <c:axId val="313230448"/>
        <c:scaling>
          <c:orientation val="minMax"/>
        </c:scaling>
        <c:delete val="0"/>
        <c:axPos val="l"/>
        <c:majorGridlines>
          <c:spPr>
            <a:ln w="94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313233192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61036938807209"/>
          <c:y val="3.6515714010288795E-2"/>
          <c:w val="0.64787693062258633"/>
          <c:h val="0.684413877952755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5-Punkt</c:v>
                </c:pt>
              </c:strCache>
            </c:strRef>
          </c:tx>
          <c:spPr>
            <a:solidFill>
              <a:srgbClr val="9751CB"/>
            </a:solidFill>
            <a:ln w="2476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 w="247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1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Verbund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0.59399999999999997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HMK</c:v>
                </c:pt>
              </c:strCache>
            </c:strRef>
          </c:tx>
          <c:spPr>
            <a:solidFill>
              <a:srgbClr val="CFAFE7"/>
            </a:solidFill>
            <a:ln w="24761">
              <a:noFill/>
            </a:ln>
          </c:spPr>
          <c:invertIfNegative val="0"/>
          <c:dLbls>
            <c:spPr>
              <a:noFill/>
              <a:ln w="247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1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Verbund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5.7000000000000002E-2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?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</c:f>
              <c:strCache>
                <c:ptCount val="1"/>
                <c:pt idx="0">
                  <c:v>Verbund</c:v>
                </c:pt>
              </c:strCache>
            </c:strRef>
          </c:cat>
          <c:val>
            <c:numRef>
              <c:f>Tabelle1!$D$2</c:f>
              <c:numCache>
                <c:formatCode>0.0%</c:formatCode>
                <c:ptCount val="1"/>
                <c:pt idx="0">
                  <c:v>0.34799999999999998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31624"/>
        <c:axId val="313228096"/>
      </c:barChart>
      <c:catAx>
        <c:axId val="313231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228096"/>
        <c:crosses val="autoZero"/>
        <c:auto val="1"/>
        <c:lblAlgn val="ctr"/>
        <c:lblOffset val="100"/>
        <c:noMultiLvlLbl val="0"/>
      </c:catAx>
      <c:valAx>
        <c:axId val="313228096"/>
        <c:scaling>
          <c:orientation val="minMax"/>
        </c:scaling>
        <c:delete val="0"/>
        <c:axPos val="l"/>
        <c:majorGridlines>
          <c:spPr>
            <a:ln w="828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19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3231624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27065196850393702"/>
          <c:y val="0.81570997555354374"/>
          <c:w val="0.55971596277738012"/>
          <c:h val="4.7159398104074483E-2"/>
        </c:manualLayout>
      </c:layout>
      <c:overlay val="0"/>
      <c:spPr>
        <a:noFill/>
        <a:ln w="247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4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24763915120541"/>
          <c:y val="3.6515748031496063E-2"/>
          <c:w val="0.66265692700811019"/>
          <c:h val="0.79995374015748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Normaldruck</c:v>
                </c:pt>
              </c:strCache>
            </c:strRef>
          </c:tx>
          <c:spPr>
            <a:solidFill>
              <a:srgbClr val="F18DDE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Vollmasken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0.53800000000000003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Überdruck</c:v>
                </c:pt>
              </c:strCache>
            </c:strRef>
          </c:tx>
          <c:spPr>
            <a:solidFill>
              <a:srgbClr val="7030A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Vollmasken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0.46200000000000002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32016"/>
        <c:axId val="313226136"/>
      </c:barChart>
      <c:catAx>
        <c:axId val="313232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226136"/>
        <c:crosses val="autoZero"/>
        <c:auto val="1"/>
        <c:lblAlgn val="ctr"/>
        <c:lblOffset val="100"/>
        <c:noMultiLvlLbl val="0"/>
      </c:catAx>
      <c:valAx>
        <c:axId val="313226136"/>
        <c:scaling>
          <c:orientation val="minMax"/>
        </c:scaling>
        <c:delete val="0"/>
        <c:axPos val="l"/>
        <c:majorGridlines>
          <c:spPr>
            <a:ln w="94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29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3232016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>
        <c:manualLayout>
          <c:xMode val="edge"/>
          <c:yMode val="edge"/>
          <c:x val="0.10789575807327159"/>
          <c:y val="0.93983290320756596"/>
          <c:w val="0.84201997088922165"/>
          <c:h val="6.0167096792434017E-2"/>
        </c:manualLayout>
      </c:layout>
      <c:overlay val="0"/>
      <c:spPr>
        <a:noFill/>
        <a:ln w="2516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24763915120541"/>
          <c:y val="3.6515748031496063E-2"/>
          <c:w val="0.66265692700811019"/>
          <c:h val="0.79995374015748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Dräger</c:v>
                </c:pt>
              </c:strCache>
            </c:strRef>
          </c:tx>
          <c:spPr>
            <a:solidFill>
              <a:srgbClr val="0070C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0.27800000000000002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MSA</c:v>
                </c:pt>
              </c:strCache>
            </c:strRef>
          </c:tx>
          <c:spPr>
            <a:solidFill>
              <a:srgbClr val="00B050"/>
            </a:solidFill>
            <a:ln w="25162">
              <a:noFill/>
            </a:ln>
          </c:spPr>
          <c:invertIfNegative val="0"/>
          <c:dLbls>
            <c:spPr>
              <a:noFill/>
              <a:ln w="251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0.67800000000000005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Interspiro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</c:f>
              <c:strCache>
                <c:ptCount val="1"/>
                <c:pt idx="0">
                  <c:v>Pressluftamer</c:v>
                </c:pt>
              </c:strCache>
            </c:strRef>
          </c:cat>
          <c:val>
            <c:numRef>
              <c:f>Tabelle1!$D$2</c:f>
              <c:numCache>
                <c:formatCode>0.0%</c:formatCode>
                <c:ptCount val="1"/>
                <c:pt idx="0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29664"/>
        <c:axId val="439895824"/>
      </c:barChart>
      <c:catAx>
        <c:axId val="31322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895824"/>
        <c:crosses val="autoZero"/>
        <c:auto val="1"/>
        <c:lblAlgn val="ctr"/>
        <c:lblOffset val="100"/>
        <c:noMultiLvlLbl val="0"/>
      </c:catAx>
      <c:valAx>
        <c:axId val="439895824"/>
        <c:scaling>
          <c:orientation val="minMax"/>
        </c:scaling>
        <c:delete val="0"/>
        <c:axPos val="l"/>
        <c:majorGridlines>
          <c:spPr>
            <a:ln w="94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313229664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>
        <c:manualLayout>
          <c:xMode val="edge"/>
          <c:yMode val="edge"/>
          <c:x val="0.17411045025353386"/>
          <c:y val="0.92093481548571798"/>
          <c:w val="0.76326002783618607"/>
          <c:h val="7.9065184514281947E-2"/>
        </c:manualLayout>
      </c:layout>
      <c:overlay val="0"/>
      <c:spPr>
        <a:noFill/>
        <a:ln w="2516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61036938807209"/>
          <c:y val="3.6515714010288795E-2"/>
          <c:w val="0.64787693062258633"/>
          <c:h val="0.684413877952755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NLL</c:v>
                </c:pt>
              </c:strCache>
            </c:strRef>
          </c:tx>
          <c:spPr>
            <a:solidFill>
              <a:srgbClr val="9751CB"/>
            </a:solidFill>
            <a:ln w="2476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 w="247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1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Verbund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FIN</c:v>
                </c:pt>
              </c:strCache>
            </c:strRef>
          </c:tx>
          <c:spPr>
            <a:solidFill>
              <a:srgbClr val="CFAFE7"/>
            </a:solidFill>
            <a:ln w="24761">
              <a:noFill/>
            </a:ln>
          </c:spPr>
          <c:invertIfNegative val="0"/>
          <c:dLbls>
            <c:spPr>
              <a:noFill/>
              <a:ln w="247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1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Verbund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891512"/>
        <c:axId val="439896608"/>
      </c:barChart>
      <c:catAx>
        <c:axId val="4398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28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6608"/>
        <c:crosses val="autoZero"/>
        <c:auto val="1"/>
        <c:lblAlgn val="ctr"/>
        <c:lblOffset val="100"/>
        <c:noMultiLvlLbl val="0"/>
      </c:catAx>
      <c:valAx>
        <c:axId val="439896608"/>
        <c:scaling>
          <c:orientation val="minMax"/>
        </c:scaling>
        <c:delete val="0"/>
        <c:axPos val="l"/>
        <c:majorGridlines>
          <c:spPr>
            <a:ln w="828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19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1512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40640969398792193"/>
          <c:y val="0.81570989173228348"/>
          <c:w val="0.36332505615446942"/>
          <c:h val="5.5627460629921299E-2"/>
        </c:manualLayout>
      </c:layout>
      <c:overlay val="0"/>
      <c:spPr>
        <a:noFill/>
        <a:ln w="247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4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61030440628464"/>
          <c:y val="3.6515748031496063E-2"/>
          <c:w val="0.70032256503378187"/>
          <c:h val="0.684413877952755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200bar-Stahl</c:v>
                </c:pt>
              </c:strCache>
            </c:strRef>
          </c:tx>
          <c:spPr>
            <a:solidFill>
              <a:srgbClr val="FFC000"/>
            </a:solidFill>
            <a:ln w="25020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 w="250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3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Atemluftflaschen</c:v>
                </c:pt>
              </c:strCache>
            </c:strRef>
          </c:cat>
          <c:val>
            <c:numRef>
              <c:f>Tabelle1!$B$2</c:f>
              <c:numCache>
                <c:formatCode>0.0%</c:formatCode>
                <c:ptCount val="1"/>
                <c:pt idx="0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300bar-Stahl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0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3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Atemluftflaschen</c:v>
                </c:pt>
              </c:strCache>
            </c:strRef>
          </c:cat>
          <c:val>
            <c:numRef>
              <c:f>Tabelle1!$C$2</c:f>
              <c:numCache>
                <c:formatCode>0.0%</c:formatCode>
                <c:ptCount val="1"/>
                <c:pt idx="0">
                  <c:v>7.8E-2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300bar-Verbund</c:v>
                </c:pt>
              </c:strCache>
            </c:strRef>
          </c:tx>
          <c:spPr>
            <a:solidFill>
              <a:srgbClr val="7030A0"/>
            </a:solidFill>
            <a:ln w="25020">
              <a:noFill/>
            </a:ln>
          </c:spPr>
          <c:invertIfNegative val="0"/>
          <c:dLbls>
            <c:dLbl>
              <c:idx val="0"/>
              <c:layout/>
              <c:spPr>
                <a:noFill/>
                <a:ln w="2502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3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Atemluftflaschen</c:v>
                </c:pt>
              </c:strCache>
            </c:strRef>
          </c:cat>
          <c:val>
            <c:numRef>
              <c:f>Tabelle1!$D$2</c:f>
              <c:numCache>
                <c:formatCode>0.0%</c:formatCode>
                <c:ptCount val="1"/>
                <c:pt idx="0">
                  <c:v>0.152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892296"/>
        <c:axId val="439897000"/>
      </c:barChart>
      <c:catAx>
        <c:axId val="43989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7000"/>
        <c:crosses val="autoZero"/>
        <c:auto val="1"/>
        <c:lblAlgn val="ctr"/>
        <c:lblOffset val="100"/>
        <c:noMultiLvlLbl val="0"/>
      </c:catAx>
      <c:valAx>
        <c:axId val="439897000"/>
        <c:scaling>
          <c:orientation val="minMax"/>
        </c:scaling>
        <c:delete val="0"/>
        <c:axPos val="l"/>
        <c:majorGridlines>
          <c:spPr>
            <a:ln w="79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25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2296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29929334451054262"/>
          <c:y val="0.80678704254384237"/>
          <c:w val="0.59807411971060453"/>
          <c:h val="0.15178219910011248"/>
        </c:manualLayout>
      </c:layout>
      <c:overlay val="0"/>
      <c:spPr>
        <a:noFill/>
        <a:ln w="2502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B050"/>
            </a:solidFill>
            <a:ln w="24686">
              <a:noFill/>
            </a:ln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1666578868689045E-3"/>
                  <c:y val="-9.3217380229856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92259636647458E-2"/>
                  <c:y val="-1.5315734694146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601372598461917E-3"/>
                  <c:y val="-9.3458918698151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601372598461649E-3"/>
                  <c:y val="-6.9716785166901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406986939641059E-2"/>
                  <c:y val="-3.4858392583452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406986939641115E-2"/>
                  <c:y val="-3.4858392583452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9202745196923835E-3"/>
                  <c:y val="-6.971678516690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4601372598461917E-3"/>
                  <c:y val="-1.045751777503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9202745196923835E-3"/>
                  <c:y val="-3.4858392583451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4.4601372598460833E-3"/>
                  <c:y val="-6.39063148184590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5.9468496797948139E-3"/>
                  <c:y val="3.485839258345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4.46013725984619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9468496797948139E-3"/>
                  <c:y val="-1.045751777503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7.4335620997436529E-3"/>
                  <c:y val="-6.39063148184590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4.4601372598460833E-3"/>
                  <c:y val="-6.971678516690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468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Tabelle1!$A$2:$A$22</c:f>
              <c:strCache>
                <c:ptCount val="21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strCache>
            </c:strRef>
          </c:cat>
          <c:val>
            <c:numRef>
              <c:f>Tabelle1!$B$2:$B$22</c:f>
              <c:numCache>
                <c:formatCode>General</c:formatCode>
                <c:ptCount val="21"/>
                <c:pt idx="0">
                  <c:v>45</c:v>
                </c:pt>
                <c:pt idx="1">
                  <c:v>54</c:v>
                </c:pt>
                <c:pt idx="2">
                  <c:v>2</c:v>
                </c:pt>
                <c:pt idx="3">
                  <c:v>8</c:v>
                </c:pt>
                <c:pt idx="4">
                  <c:v>31</c:v>
                </c:pt>
                <c:pt idx="5">
                  <c:v>9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1</c:v>
                </c:pt>
                <c:pt idx="12">
                  <c:v>8</c:v>
                </c:pt>
                <c:pt idx="13">
                  <c:v>3</c:v>
                </c:pt>
                <c:pt idx="14">
                  <c:v>2</c:v>
                </c:pt>
                <c:pt idx="15">
                  <c:v>30</c:v>
                </c:pt>
                <c:pt idx="16">
                  <c:v>0</c:v>
                </c:pt>
                <c:pt idx="17">
                  <c:v>14</c:v>
                </c:pt>
                <c:pt idx="18">
                  <c:v>0</c:v>
                </c:pt>
                <c:pt idx="19">
                  <c:v>37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39897392"/>
        <c:axId val="439893080"/>
        <c:axId val="0"/>
      </c:bar3DChart>
      <c:catAx>
        <c:axId val="43989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17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6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893080"/>
        <c:crosses val="autoZero"/>
        <c:auto val="1"/>
        <c:lblAlgn val="ctr"/>
        <c:lblOffset val="10"/>
        <c:noMultiLvlLbl val="0"/>
      </c:catAx>
      <c:valAx>
        <c:axId val="439893080"/>
        <c:scaling>
          <c:orientation val="minMax"/>
        </c:scaling>
        <c:delete val="1"/>
        <c:axPos val="l"/>
        <c:majorGridlines>
          <c:spPr>
            <a:ln w="923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39897392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0B347E-018D-4C75-8568-807D0BE2CC44}" type="datetimeFigureOut">
              <a:rPr lang="de-AT"/>
              <a:pPr>
                <a:defRPr/>
              </a:pPr>
              <a:t>16.02.2018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4255D7-C330-4673-8485-79C7DE612DD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5970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50C1-1C5B-4EEC-A460-31E488EEE7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231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1557338"/>
            <a:ext cx="8135938" cy="4392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B360-7E4E-433A-BF60-420697D6D5B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400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5E92-C1FB-491D-97AF-D94BDBE9732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070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502" y="1556792"/>
            <a:ext cx="8135938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3D42-F5E5-403D-A9E8-C684F40850D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480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D2B8-4FBE-40B1-9F47-F1A2464BD9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1634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4CDD-C050-4409-82EE-2ED394AA4EE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280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F5D2B-6BBE-4FFF-885F-00D4445E3A8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265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8542-3971-463F-AED6-97ABAA0FE33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7C87-222A-4CE5-BF6F-F0AFB6CCAB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6088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E98E-5CFA-4BCB-80BB-CC8A06A0FAB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0210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2F58-1392-4975-BD81-CB3918BDE46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3318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26200"/>
            <a:ext cx="64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136B30-6CF2-4A1B-AF5D-FE1FFDF0A6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30" name="Picture 18" descr="Schrift für Powerpoi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336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-Arbeitsblat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-Arbeitsblatt5.xls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-Arbeitsblat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oleObject" Target="../embeddings/Microsoft_Excel_97-2003-Arbeitsblatt9.xls"/><Relationship Id="rId4" Type="http://schemas.openxmlformats.org/officeDocument/2006/relationships/oleObject" Target="../embeddings/Microsoft_Excel_97-2003-Arbeitsblatt7.xls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Microsoft_Excel_97-2003-Arbeitsblatt11.xls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Microsoft_Excel_97-2003-Arbeitsblatt12.xls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Microsoft_Excel_97-2003-Arbeitsblatt10.xls"/><Relationship Id="rId9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Microsoft_Excel_97-2003-Arbeitsblat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-Arbeitsblatt13.xls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Microsoft_Excel_97-2003-Arbeitsblatt16.xls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Microsoft_Excel_97-2003-Arbeitsblatt17.xls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Microsoft_Excel_97-2003-Arbeitsblatt15.xls"/><Relationship Id="rId9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Excel_97-2003-Arbeitsblatt19.xls"/><Relationship Id="rId12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oleObject" Target="../embeddings/Microsoft_Excel_97-2003-Arbeitsblatt20.xls"/><Relationship Id="rId4" Type="http://schemas.openxmlformats.org/officeDocument/2006/relationships/oleObject" Target="../embeddings/Microsoft_Excel_97-2003-Arbeitsblatt18.xls"/><Relationship Id="rId9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Microsoft_Excel_97-2003-Arbeitsblatt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-Arbeitsblatt21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-Arbeitsblatt24.xls"/><Relationship Id="rId3" Type="http://schemas.openxmlformats.org/officeDocument/2006/relationships/chart" Target="../charts/chart18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11" Type="http://schemas.openxmlformats.org/officeDocument/2006/relationships/oleObject" Target="../embeddings/Microsoft_Excel_97-2003-Arbeitsblatt25.xls"/><Relationship Id="rId5" Type="http://schemas.openxmlformats.org/officeDocument/2006/relationships/oleObject" Target="../embeddings/Microsoft_Excel_97-2003-Arbeitsblatt23.xls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-Arbeitsblatt27.xls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19.xml"/><Relationship Id="rId11" Type="http://schemas.openxmlformats.org/officeDocument/2006/relationships/oleObject" Target="../embeddings/Microsoft_Excel_97-2003-Arbeitsblatt28.xls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Microsoft_Excel_97-2003-Arbeitsblatt26.xls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chart" Target="../charts/chart20.x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-Arbeitsblatt29.xls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-Arbeitsblatt31.xls"/><Relationship Id="rId3" Type="http://schemas.openxmlformats.org/officeDocument/2006/relationships/chart" Target="../charts/chart21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png"/><Relationship Id="rId5" Type="http://schemas.openxmlformats.org/officeDocument/2006/relationships/oleObject" Target="../embeddings/Microsoft_Excel_97-2003-Arbeitsblatt30.xls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-Arbeitsblatt33.xls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22.xml"/><Relationship Id="rId11" Type="http://schemas.openxmlformats.org/officeDocument/2006/relationships/oleObject" Target="../embeddings/Microsoft_Excel_97-2003-Arbeitsblatt34.xls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Microsoft_Excel_97-2003-Arbeitsblatt32.xls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Excel_97-2003-Arbeitsblatt35.xls"/><Relationship Id="rId4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-Arbeitsblatt37.xls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24.x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-Arbeitsblatt36.xls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chart" Target="../charts/chart2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Excel_97-2003-Arbeitsblatt38.xls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0.png"/><Relationship Id="rId4" Type="http://schemas.openxmlformats.org/officeDocument/2006/relationships/chart" Target="../charts/chart26.xml"/><Relationship Id="rId9" Type="http://schemas.openxmlformats.org/officeDocument/2006/relationships/oleObject" Target="../embeddings/Microsoft_Excel_97-2003-Arbeitsblatt39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noe122.a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-Arbeitsblat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0" Type="http://schemas.openxmlformats.org/officeDocument/2006/relationships/hyperlink" Target="mailto:info@feuerwehr.gv.at" TargetMode="External"/><Relationship Id="rId4" Type="http://schemas.openxmlformats.org/officeDocument/2006/relationships/oleObject" Target="../embeddings/Microsoft_Excel_97-2003-Arbeitsblatt1.xls"/><Relationship Id="rId9" Type="http://schemas.openxmlformats.org/officeDocument/2006/relationships/hyperlink" Target="mailto:zaw@feuerwehr.gv.a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-Arbeitsblat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-Arbeitsblat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AD9D71-92DE-4194-95FA-47118AE9F0C0}" type="slidenum">
              <a:rPr lang="de-AT" altLang="de-DE" smtClean="0"/>
              <a:pPr/>
              <a:t>1</a:t>
            </a:fld>
            <a:endParaRPr lang="de-AT" altLang="de-DE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8676456" cy="14700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de-AT" altLang="de-DE" sz="45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Zentrale Atemschutzwerkstatt</a:t>
            </a:r>
            <a:r>
              <a:rPr lang="de-AT" altLang="de-DE" sz="4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de-AT" altLang="de-DE" sz="4000" b="1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de-AT" altLang="de-DE" sz="1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de-AT" altLang="de-DE" sz="4000" dirty="0" smtClean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de-AT" altLang="de-DE" sz="40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de-AT" altLang="de-DE" sz="5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Jahresbericht 2018</a:t>
            </a:r>
            <a:endParaRPr lang="de-AT" altLang="de-DE" sz="5000" b="1" dirty="0" smtClean="0">
              <a:solidFill>
                <a:schemeClr val="bg2"/>
              </a:solidFill>
              <a:latin typeface="Century" panose="02040604050505020304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654200" y="2852936"/>
            <a:ext cx="5399087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FBCE0-D596-4693-A85A-274EBA9EA85D}" type="slidenum">
              <a:rPr lang="de-AT" altLang="de-DE" smtClean="0"/>
              <a:pPr/>
              <a:t>10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Übersicht Atemluftflaschen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244" name="Line 28"/>
          <p:cNvSpPr>
            <a:spLocks noChangeShapeType="1"/>
          </p:cNvSpPr>
          <p:nvPr/>
        </p:nvSpPr>
        <p:spPr bwMode="auto">
          <a:xfrm>
            <a:off x="107950" y="620713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5"/>
          <p:cNvGraphicFramePr>
            <a:graphicFrameLocks/>
          </p:cNvGraphicFramePr>
          <p:nvPr/>
        </p:nvGraphicFramePr>
        <p:xfrm>
          <a:off x="-23813" y="663575"/>
          <a:ext cx="8801101" cy="272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 bwMode="auto">
          <a:xfrm>
            <a:off x="77788" y="3239070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2287-Gesamt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403350" y="3239070"/>
            <a:ext cx="1541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2321-Gesamt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2794000" y="3254945"/>
            <a:ext cx="1541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1321-Gesamt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4267200" y="3239070"/>
            <a:ext cx="1541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80-Gesamt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5751513" y="3225006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1282-Gesamt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7164388" y="3254598"/>
            <a:ext cx="1541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1921-Gesamt</a:t>
            </a:r>
          </a:p>
        </p:txBody>
      </p:sp>
      <p:graphicFrame>
        <p:nvGraphicFramePr>
          <p:cNvPr id="13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074976"/>
              </p:ext>
            </p:extLst>
          </p:nvPr>
        </p:nvGraphicFramePr>
        <p:xfrm>
          <a:off x="-23813" y="3530600"/>
          <a:ext cx="8729663" cy="271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5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>
            <a:fillRect/>
          </a:stretch>
        </p:blipFill>
        <p:spPr bwMode="auto">
          <a:xfrm>
            <a:off x="4852988" y="133350"/>
            <a:ext cx="3429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 bwMode="auto">
          <a:xfrm>
            <a:off x="323850" y="5745163"/>
            <a:ext cx="1541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1578-Gesamt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2024063" y="573087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1442-Gesamt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3681413" y="5732463"/>
            <a:ext cx="15414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2151-Gesamt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5408613" y="572452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2015-Gesamt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7164388" y="5727700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392-Gesamt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D602B5-FF61-414E-A111-E7FD90A9FE89}" type="slidenum">
              <a:rPr lang="de-AT" altLang="de-DE" smtClean="0"/>
              <a:pPr/>
              <a:t>11</a:t>
            </a:fld>
            <a:endParaRPr lang="de-AT" altLang="de-DE" smtClean="0"/>
          </a:p>
        </p:txBody>
      </p:sp>
      <p:sp>
        <p:nvSpPr>
          <p:cNvPr id="11267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5"/>
          <p:cNvGraphicFramePr>
            <a:graphicFrameLocks/>
          </p:cNvGraphicFramePr>
          <p:nvPr/>
        </p:nvGraphicFramePr>
        <p:xfrm>
          <a:off x="-50800" y="447675"/>
          <a:ext cx="8828088" cy="272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Übersicht Atemluftflaschen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9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12130"/>
              </p:ext>
            </p:extLst>
          </p:nvPr>
        </p:nvGraphicFramePr>
        <p:xfrm>
          <a:off x="-79376" y="3277393"/>
          <a:ext cx="8831263" cy="272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 bwMode="auto">
          <a:xfrm>
            <a:off x="204788" y="3029397"/>
            <a:ext cx="15414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1089-Gesamt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1911350" y="3029397"/>
            <a:ext cx="1541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2696-Gesamt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3565525" y="3029397"/>
            <a:ext cx="1541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805-Gesamt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219700" y="3038922"/>
            <a:ext cx="1541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1292-Gesamt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6978650" y="3029397"/>
            <a:ext cx="1541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3192-Gesamt</a:t>
            </a:r>
          </a:p>
        </p:txBody>
      </p:sp>
      <p:pic>
        <p:nvPicPr>
          <p:cNvPr id="1127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>
            <a:fillRect/>
          </a:stretch>
        </p:blipFill>
        <p:spPr bwMode="auto">
          <a:xfrm>
            <a:off x="4852988" y="133350"/>
            <a:ext cx="3429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 bwMode="auto">
          <a:xfrm>
            <a:off x="76200" y="5876925"/>
            <a:ext cx="1541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978-Gesamt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1782763" y="587692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2340-Gesamt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3436938" y="587692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982-Gesamt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5197499" y="587692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2206-Gesamt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6970724" y="5876925"/>
            <a:ext cx="15414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1425-Gesamt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370720-80A1-4E8A-9B43-D8362D0D0692}" type="slidenum">
              <a:rPr lang="de-AT" altLang="de-DE" smtClean="0"/>
              <a:pPr/>
              <a:t>12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Pressluftatmer</a:t>
            </a:r>
          </a:p>
        </p:txBody>
      </p:sp>
      <p:sp>
        <p:nvSpPr>
          <p:cNvPr id="12293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-50800" y="2538413"/>
            <a:ext cx="8774113" cy="3524250"/>
            <a:chOff x="2157830" y="2538477"/>
            <a:chExt cx="6552557" cy="3524185"/>
          </a:xfrm>
        </p:grpSpPr>
        <p:graphicFrame>
          <p:nvGraphicFramePr>
            <p:cNvPr id="12297" name="Diagramm 6170"/>
            <p:cNvGraphicFramePr>
              <a:graphicFrameLocks/>
            </p:cNvGraphicFramePr>
            <p:nvPr/>
          </p:nvGraphicFramePr>
          <p:xfrm>
            <a:off x="2119892" y="2487677"/>
            <a:ext cx="6628433" cy="3570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name="Diagramm" r:id="rId7" imgW="8882642" imgH="3572566" progId="Excel.Chart.8">
                    <p:embed/>
                  </p:oleObj>
                </mc:Choice>
                <mc:Fallback>
                  <p:oleObj name="Diagramm" r:id="rId7" imgW="8882642" imgH="3572566" progId="Excel.Chart.8">
                    <p:embed/>
                    <p:pic>
                      <p:nvPicPr>
                        <p:cNvPr id="0" name="Diagramm 6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892" y="2487677"/>
                          <a:ext cx="6628433" cy="3570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feld 3"/>
            <p:cNvSpPr txBox="1"/>
            <p:nvPr/>
          </p:nvSpPr>
          <p:spPr>
            <a:xfrm>
              <a:off x="2673546" y="5816604"/>
              <a:ext cx="1151173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428-Gesamt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760699" y="5816604"/>
              <a:ext cx="1151173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332-Gesamt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846666" y="5816604"/>
              <a:ext cx="1152358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383-Gesamt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999025" y="5816604"/>
              <a:ext cx="1152358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347-Gesamt</a:t>
              </a:r>
            </a:p>
          </p:txBody>
        </p:sp>
      </p:grpSp>
      <p:sp>
        <p:nvSpPr>
          <p:cNvPr id="13" name="Textfeld 12"/>
          <p:cNvSpPr txBox="1"/>
          <p:nvPr/>
        </p:nvSpPr>
        <p:spPr bwMode="auto">
          <a:xfrm>
            <a:off x="6600825" y="5826125"/>
            <a:ext cx="12303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373-Gesamt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0CED2-9297-4B7F-88E1-00E75113296E}" type="slidenum">
              <a:rPr lang="de-AT" altLang="de-DE" smtClean="0"/>
              <a:pPr/>
              <a:t>13</a:t>
            </a:fld>
            <a:endParaRPr lang="de-AT" altLang="de-DE" smtClean="0"/>
          </a:p>
        </p:txBody>
      </p:sp>
      <p:sp>
        <p:nvSpPr>
          <p:cNvPr id="13316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3317" name="Diagramm 30"/>
          <p:cNvGraphicFramePr>
            <a:graphicFrameLocks/>
          </p:cNvGraphicFramePr>
          <p:nvPr/>
        </p:nvGraphicFramePr>
        <p:xfrm>
          <a:off x="2947988" y="514350"/>
          <a:ext cx="30130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Diagramm" r:id="rId7" imgW="3017782" imgH="2639797" progId="Excel.Chart.8">
                  <p:embed/>
                </p:oleObj>
              </mc:Choice>
              <mc:Fallback>
                <p:oleObj name="Diagramm" r:id="rId7" imgW="3017782" imgH="2639797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350"/>
                        <a:ext cx="3013075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850" y="0"/>
            <a:ext cx="790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AT" altLang="de-DE" sz="2500" kern="0" dirty="0" smtClean="0">
                <a:solidFill>
                  <a:schemeClr val="bg2"/>
                </a:solidFill>
                <a:latin typeface="+mn-lt"/>
              </a:rPr>
              <a:t>Ankauf – Pressluftatmer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0" y="2916238"/>
            <a:ext cx="8839200" cy="3187700"/>
            <a:chOff x="2003457" y="2916270"/>
            <a:chExt cx="6767449" cy="3187918"/>
          </a:xfrm>
        </p:grpSpPr>
        <p:graphicFrame>
          <p:nvGraphicFramePr>
            <p:cNvPr id="13322" name="Diagramm 6170"/>
            <p:cNvGraphicFramePr>
              <a:graphicFrameLocks/>
            </p:cNvGraphicFramePr>
            <p:nvPr/>
          </p:nvGraphicFramePr>
          <p:xfrm>
            <a:off x="1964261" y="2865470"/>
            <a:ext cx="6845841" cy="3152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3" name="Diagramm" r:id="rId10" imgW="8882642" imgH="3158002" progId="Excel.Chart.8">
                    <p:embed/>
                  </p:oleObj>
                </mc:Choice>
                <mc:Fallback>
                  <p:oleObj name="Diagramm" r:id="rId10" imgW="8882642" imgH="3158002" progId="Excel.Chart.8">
                    <p:embed/>
                    <p:pic>
                      <p:nvPicPr>
                        <p:cNvPr id="0" name="Diagramm 6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261" y="2865470"/>
                          <a:ext cx="6845841" cy="3152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feld 10"/>
            <p:cNvSpPr txBox="1"/>
            <p:nvPr/>
          </p:nvSpPr>
          <p:spPr>
            <a:xfrm>
              <a:off x="2543628" y="5839057"/>
              <a:ext cx="1150160" cy="24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428-Gesamt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550478" y="5845407"/>
              <a:ext cx="1151385" cy="24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332-Gesamt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559777" y="5851758"/>
              <a:ext cx="1152609" cy="24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396-Gesamt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584999" y="5858108"/>
              <a:ext cx="1152610" cy="24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383-Gesamt</a:t>
              </a:r>
            </a:p>
          </p:txBody>
        </p:sp>
      </p:grpSp>
      <p:sp>
        <p:nvSpPr>
          <p:cNvPr id="15" name="Textfeld 14"/>
          <p:cNvSpPr txBox="1"/>
          <p:nvPr/>
        </p:nvSpPr>
        <p:spPr bwMode="auto">
          <a:xfrm>
            <a:off x="6216650" y="5857875"/>
            <a:ext cx="12303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371-Gesamt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Diagramm 30"/>
          <p:cNvGraphicFramePr>
            <a:graphicFrameLocks/>
          </p:cNvGraphicFramePr>
          <p:nvPr/>
        </p:nvGraphicFramePr>
        <p:xfrm>
          <a:off x="5673725" y="503238"/>
          <a:ext cx="3025775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Diagramm" r:id="rId7" imgW="3036071" imgH="2645893" progId="Excel.Chart.8">
                  <p:embed/>
                </p:oleObj>
              </mc:Choice>
              <mc:Fallback>
                <p:oleObj name="Diagramm" r:id="rId7" imgW="3036071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3238"/>
                        <a:ext cx="3025775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EDA463-9204-4AFC-A6AC-EDF3A89548FE}" type="slidenum">
              <a:rPr lang="de-AT" altLang="de-DE" smtClean="0"/>
              <a:pPr/>
              <a:t>14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Pressluftatmer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128016"/>
              </p:ext>
            </p:extLst>
          </p:nvPr>
        </p:nvGraphicFramePr>
        <p:xfrm>
          <a:off x="1" y="2873375"/>
          <a:ext cx="86995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345" name="Diagramm 30"/>
          <p:cNvGraphicFramePr>
            <a:graphicFrameLocks/>
          </p:cNvGraphicFramePr>
          <p:nvPr/>
        </p:nvGraphicFramePr>
        <p:xfrm>
          <a:off x="2947988" y="514350"/>
          <a:ext cx="30130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Diagramm" r:id="rId11" imgW="3017782" imgH="2639797" progId="Excel.Chart.8">
                  <p:embed/>
                </p:oleObj>
              </mc:Choice>
              <mc:Fallback>
                <p:oleObj name="Diagramm" r:id="rId11" imgW="3017782" imgH="2639797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350"/>
                        <a:ext cx="3013075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411BAD-2CA6-4A77-965D-2D6BD6D3B71B}" type="slidenum">
              <a:rPr lang="de-AT" altLang="de-DE" smtClean="0"/>
              <a:pPr/>
              <a:t>15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Vollmasken</a:t>
            </a:r>
          </a:p>
        </p:txBody>
      </p:sp>
      <p:sp>
        <p:nvSpPr>
          <p:cNvPr id="15365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07950" y="2600325"/>
            <a:ext cx="8564563" cy="3462338"/>
            <a:chOff x="2479707" y="2600357"/>
            <a:chExt cx="6192774" cy="3462305"/>
          </a:xfrm>
        </p:grpSpPr>
        <p:graphicFrame>
          <p:nvGraphicFramePr>
            <p:cNvPr id="15369" name="Diagramm 6170"/>
            <p:cNvGraphicFramePr>
              <a:graphicFrameLocks/>
            </p:cNvGraphicFramePr>
            <p:nvPr/>
          </p:nvGraphicFramePr>
          <p:xfrm>
            <a:off x="2442975" y="2549557"/>
            <a:ext cx="6266238" cy="3463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Diagramm" r:id="rId7" imgW="8669263" imgH="3468925" progId="Excel.Chart.8">
                    <p:embed/>
                  </p:oleObj>
                </mc:Choice>
                <mc:Fallback>
                  <p:oleObj name="Diagramm" r:id="rId7" imgW="8669263" imgH="3468925" progId="Excel.Chart.8">
                    <p:embed/>
                    <p:pic>
                      <p:nvPicPr>
                        <p:cNvPr id="0" name="Diagramm 6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2975" y="2549557"/>
                          <a:ext cx="6266238" cy="3463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>
              <a:off x="3012320" y="5816601"/>
              <a:ext cx="1151317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629-Gesamt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020152" y="5816601"/>
              <a:ext cx="1151317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706-Gesamt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26837" y="5816601"/>
              <a:ext cx="1152464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965-Gesamt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056479" y="5816601"/>
              <a:ext cx="1152464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757-Gesamt</a:t>
              </a:r>
            </a:p>
          </p:txBody>
        </p:sp>
      </p:grpSp>
      <p:sp>
        <p:nvSpPr>
          <p:cNvPr id="13" name="Textfeld 12"/>
          <p:cNvSpPr txBox="1"/>
          <p:nvPr/>
        </p:nvSpPr>
        <p:spPr bwMode="auto">
          <a:xfrm>
            <a:off x="6626225" y="5816600"/>
            <a:ext cx="12461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901-Gesamt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Diagramm 30"/>
          <p:cNvGraphicFramePr>
            <a:graphicFrameLocks/>
          </p:cNvGraphicFramePr>
          <p:nvPr/>
        </p:nvGraphicFramePr>
        <p:xfrm>
          <a:off x="2943225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Diagramm" r:id="rId7" imgW="3029975" imgH="2645893" progId="Excel.Chart.8">
                  <p:embed/>
                </p:oleObj>
              </mc:Choice>
              <mc:Fallback>
                <p:oleObj name="Diagramm" r:id="rId7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E9C40E-9ADA-42E8-B6B4-08FDF371D665}" type="slidenum">
              <a:rPr lang="de-AT" altLang="de-DE" smtClean="0"/>
              <a:pPr/>
              <a:t>16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Vollmasken</a:t>
            </a:r>
          </a:p>
        </p:txBody>
      </p:sp>
      <p:sp>
        <p:nvSpPr>
          <p:cNvPr id="16390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233439"/>
              </p:ext>
            </p:extLst>
          </p:nvPr>
        </p:nvGraphicFramePr>
        <p:xfrm>
          <a:off x="-1" y="2946400"/>
          <a:ext cx="8676457" cy="32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392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Diagramm" r:id="rId11" imgW="3029975" imgH="2645893" progId="Excel.Chart.8">
                  <p:embed/>
                </p:oleObj>
              </mc:Choice>
              <mc:Fallback>
                <p:oleObj name="Diagramm" r:id="rId11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Diagramm 30"/>
          <p:cNvGraphicFramePr>
            <a:graphicFrameLocks/>
          </p:cNvGraphicFramePr>
          <p:nvPr/>
        </p:nvGraphicFramePr>
        <p:xfrm>
          <a:off x="2943225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Diagramm" r:id="rId7" imgW="3029975" imgH="2645893" progId="Excel.Chart.8">
                  <p:embed/>
                </p:oleObj>
              </mc:Choice>
              <mc:Fallback>
                <p:oleObj name="Diagramm" r:id="rId7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Diagramm 30"/>
          <p:cNvGraphicFramePr>
            <a:graphicFrameLocks/>
          </p:cNvGraphicFramePr>
          <p:nvPr/>
        </p:nvGraphicFramePr>
        <p:xfrm>
          <a:off x="5673725" y="503238"/>
          <a:ext cx="3025775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Diagramm" r:id="rId10" imgW="3036071" imgH="2645893" progId="Excel.Chart.8">
                  <p:embed/>
                </p:oleObj>
              </mc:Choice>
              <mc:Fallback>
                <p:oleObj name="Diagramm" r:id="rId10" imgW="3036071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3238"/>
                        <a:ext cx="3025775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B137D7-7D6A-4C76-97EF-F0C6E03E1886}" type="slidenum">
              <a:rPr lang="de-AT" altLang="de-DE" smtClean="0"/>
              <a:pPr/>
              <a:t>17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Vollmasken</a:t>
            </a:r>
          </a:p>
        </p:txBody>
      </p:sp>
      <p:sp>
        <p:nvSpPr>
          <p:cNvPr id="17415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456363" y="798513"/>
            <a:ext cx="1603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800" dirty="0">
                <a:solidFill>
                  <a:schemeClr val="bg2">
                    <a:lumMod val="75000"/>
                  </a:schemeClr>
                </a:solidFill>
              </a:rPr>
              <a:t>nur ÜD-Vollmasken</a:t>
            </a:r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09938"/>
              </p:ext>
            </p:extLst>
          </p:nvPr>
        </p:nvGraphicFramePr>
        <p:xfrm>
          <a:off x="-1" y="2946400"/>
          <a:ext cx="8699501" cy="32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2AF5B9-EBBD-421E-AB8A-9D076526FC6A}" type="slidenum">
              <a:rPr lang="de-AT" altLang="de-DE" smtClean="0"/>
              <a:pPr/>
              <a:t>18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>
                <a:solidFill>
                  <a:schemeClr val="bg2"/>
                </a:solidFill>
              </a:rPr>
              <a:t>Ankauf – Atemluftflaschen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436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0" y="2957513"/>
            <a:ext cx="8612188" cy="3175000"/>
            <a:chOff x="2419382" y="2957545"/>
            <a:chExt cx="6192774" cy="3174452"/>
          </a:xfrm>
        </p:grpSpPr>
        <p:graphicFrame>
          <p:nvGraphicFramePr>
            <p:cNvPr id="18441" name="Diagramm 6170"/>
            <p:cNvGraphicFramePr>
              <a:graphicFrameLocks/>
            </p:cNvGraphicFramePr>
            <p:nvPr/>
          </p:nvGraphicFramePr>
          <p:xfrm>
            <a:off x="2382853" y="2906745"/>
            <a:ext cx="6265832" cy="3152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0" name="Diagramm" r:id="rId4" imgW="8724132" imgH="3164098" progId="Excel.Chart.8">
                    <p:embed/>
                  </p:oleObj>
                </mc:Choice>
                <mc:Fallback>
                  <p:oleObj name="Diagramm" r:id="rId4" imgW="8724132" imgH="3164098" progId="Excel.Chart.8">
                    <p:embed/>
                    <p:pic>
                      <p:nvPicPr>
                        <p:cNvPr id="0" name="Diagramm 6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2853" y="2906745"/>
                          <a:ext cx="6265832" cy="3152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feld 10"/>
            <p:cNvSpPr txBox="1"/>
            <p:nvPr/>
          </p:nvSpPr>
          <p:spPr>
            <a:xfrm>
              <a:off x="4050622" y="5866930"/>
              <a:ext cx="1151798" cy="246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552-Gesamt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137354" y="5885976"/>
              <a:ext cx="1150657" cy="246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731-Gesamt</a:t>
              </a:r>
            </a:p>
          </p:txBody>
        </p:sp>
      </p:grpSp>
      <p:graphicFrame>
        <p:nvGraphicFramePr>
          <p:cNvPr id="18438" name="Diagramm 30"/>
          <p:cNvGraphicFramePr>
            <a:graphicFrameLocks/>
          </p:cNvGraphicFramePr>
          <p:nvPr/>
        </p:nvGraphicFramePr>
        <p:xfrm>
          <a:off x="88900" y="534988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Diagramm" r:id="rId7" imgW="3029975" imgH="2645893" progId="Excel.Chart.8">
                  <p:embed/>
                </p:oleObj>
              </mc:Choice>
              <mc:Fallback>
                <p:oleObj name="Diagramm" r:id="rId7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34988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 bwMode="auto">
          <a:xfrm>
            <a:off x="5380038" y="5864225"/>
            <a:ext cx="16017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487-Gesamt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E8933B-52FF-47F2-87C8-5FF9FA044F84}" type="slidenum">
              <a:rPr lang="de-AT" altLang="de-DE" smtClean="0"/>
              <a:pPr/>
              <a:t>19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Atemluftflaschen</a:t>
            </a:r>
          </a:p>
        </p:txBody>
      </p:sp>
      <p:sp>
        <p:nvSpPr>
          <p:cNvPr id="19460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499230"/>
              </p:ext>
            </p:extLst>
          </p:nvPr>
        </p:nvGraphicFramePr>
        <p:xfrm>
          <a:off x="0" y="2946400"/>
          <a:ext cx="8676456" cy="314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462" name="Diagramm 30"/>
          <p:cNvGraphicFramePr>
            <a:graphicFrameLocks/>
          </p:cNvGraphicFramePr>
          <p:nvPr/>
        </p:nvGraphicFramePr>
        <p:xfrm>
          <a:off x="2822575" y="533400"/>
          <a:ext cx="30257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Diagramm" r:id="rId5" imgW="3029975" imgH="2645893" progId="Excel.Chart.8">
                  <p:embed/>
                </p:oleObj>
              </mc:Choice>
              <mc:Fallback>
                <p:oleObj name="Diagramm" r:id="rId5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33400"/>
                        <a:ext cx="302577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Diagramm 30"/>
          <p:cNvGraphicFramePr>
            <a:graphicFrameLocks/>
          </p:cNvGraphicFramePr>
          <p:nvPr/>
        </p:nvGraphicFramePr>
        <p:xfrm>
          <a:off x="107950" y="5492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Diagramm" r:id="rId8" imgW="3029975" imgH="2645893" progId="Excel.Chart.8">
                  <p:embed/>
                </p:oleObj>
              </mc:Choice>
              <mc:Fallback>
                <p:oleObj name="Diagramm" r:id="rId8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492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Diagramm 30"/>
          <p:cNvGraphicFramePr>
            <a:graphicFrameLocks/>
          </p:cNvGraphicFramePr>
          <p:nvPr/>
        </p:nvGraphicFramePr>
        <p:xfrm>
          <a:off x="88900" y="534988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Diagramm" r:id="rId11" imgW="3029975" imgH="2645893" progId="Excel.Chart.8">
                  <p:embed/>
                </p:oleObj>
              </mc:Choice>
              <mc:Fallback>
                <p:oleObj name="Diagramm" r:id="rId11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34988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8F68E-EE0F-4207-93F7-7EA91DA78BB9}" type="slidenum">
              <a:rPr lang="de-AT" altLang="de-DE" smtClean="0"/>
              <a:pPr/>
              <a:t>2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err="1" smtClean="0">
                <a:solidFill>
                  <a:schemeClr val="bg2"/>
                </a:solidFill>
                <a:latin typeface="+mn-lt"/>
              </a:rPr>
              <a:t>Pressluftatmer</a:t>
            </a: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  9.192-Stück </a:t>
            </a:r>
            <a:r>
              <a:rPr lang="de-AT" altLang="de-DE" sz="1000" dirty="0" smtClean="0">
                <a:solidFill>
                  <a:schemeClr val="bg2"/>
                </a:solidFill>
                <a:latin typeface="+mn-lt"/>
              </a:rPr>
              <a:t>Stand - Jänner 2018</a:t>
            </a:r>
          </a:p>
        </p:txBody>
      </p:sp>
      <p:sp>
        <p:nvSpPr>
          <p:cNvPr id="5124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464426"/>
              </p:ext>
            </p:extLst>
          </p:nvPr>
        </p:nvGraphicFramePr>
        <p:xfrm>
          <a:off x="488810" y="1376898"/>
          <a:ext cx="2636137" cy="40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05443"/>
              </p:ext>
            </p:extLst>
          </p:nvPr>
        </p:nvGraphicFramePr>
        <p:xfrm>
          <a:off x="3117672" y="1371012"/>
          <a:ext cx="2636137" cy="40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31670"/>
              </p:ext>
            </p:extLst>
          </p:nvPr>
        </p:nvGraphicFramePr>
        <p:xfrm>
          <a:off x="5868144" y="1371012"/>
          <a:ext cx="2636137" cy="40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74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Diagramm 30"/>
          <p:cNvGraphicFramePr>
            <a:graphicFrameLocks/>
          </p:cNvGraphicFramePr>
          <p:nvPr/>
        </p:nvGraphicFramePr>
        <p:xfrm>
          <a:off x="5673725" y="503238"/>
          <a:ext cx="3025775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Diagramm" r:id="rId4" imgW="3036071" imgH="2645893" progId="Excel.Chart.8">
                  <p:embed/>
                </p:oleObj>
              </mc:Choice>
              <mc:Fallback>
                <p:oleObj name="Diagramm" r:id="rId4" imgW="3036071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3238"/>
                        <a:ext cx="3025775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63FA79-B314-4929-B54E-32DBEABE2DA5}" type="slidenum">
              <a:rPr lang="de-AT" altLang="de-DE" smtClean="0"/>
              <a:pPr/>
              <a:t>20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Ankauf – Atemluftflaschen</a:t>
            </a:r>
          </a:p>
        </p:txBody>
      </p:sp>
      <p:sp>
        <p:nvSpPr>
          <p:cNvPr id="20485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93729"/>
              </p:ext>
            </p:extLst>
          </p:nvPr>
        </p:nvGraphicFramePr>
        <p:xfrm>
          <a:off x="-1" y="2873375"/>
          <a:ext cx="8699501" cy="321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487" name="Diagramm 30"/>
          <p:cNvGraphicFramePr>
            <a:graphicFrameLocks/>
          </p:cNvGraphicFramePr>
          <p:nvPr/>
        </p:nvGraphicFramePr>
        <p:xfrm>
          <a:off x="2822575" y="533400"/>
          <a:ext cx="30257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Diagramm" r:id="rId8" imgW="3029975" imgH="2645893" progId="Excel.Chart.8">
                  <p:embed/>
                </p:oleObj>
              </mc:Choice>
              <mc:Fallback>
                <p:oleObj name="Diagramm" r:id="rId8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33400"/>
                        <a:ext cx="302577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Diagramm 30"/>
          <p:cNvGraphicFramePr>
            <a:graphicFrameLocks/>
          </p:cNvGraphicFramePr>
          <p:nvPr/>
        </p:nvGraphicFramePr>
        <p:xfrm>
          <a:off x="88900" y="534988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Diagramm" r:id="rId11" imgW="3029975" imgH="2645893" progId="Excel.Chart.8">
                  <p:embed/>
                </p:oleObj>
              </mc:Choice>
              <mc:Fallback>
                <p:oleObj name="Diagramm" r:id="rId11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34988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0E9037-A04C-45B9-8B8D-8261048971BA}" type="slidenum">
              <a:rPr lang="de-AT" altLang="de-DE" smtClean="0"/>
              <a:pPr/>
              <a:t>21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>
                <a:solidFill>
                  <a:schemeClr val="bg2"/>
                </a:solidFill>
              </a:rPr>
              <a:t>Ankauf – </a:t>
            </a: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Füll- und Speicheranlagen</a:t>
            </a:r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1509" name="Diagramm 30"/>
          <p:cNvGraphicFramePr>
            <a:graphicFrameLocks/>
          </p:cNvGraphicFramePr>
          <p:nvPr/>
        </p:nvGraphicFramePr>
        <p:xfrm>
          <a:off x="-61913" y="44291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44291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52234" y="2587107"/>
            <a:ext cx="9012546" cy="3521593"/>
            <a:chOff x="2552385" y="2416961"/>
            <a:chExt cx="6476044" cy="3768733"/>
          </a:xfrm>
        </p:grpSpPr>
        <p:graphicFrame>
          <p:nvGraphicFramePr>
            <p:cNvPr id="3" name="Diagramm 617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8005255"/>
                </p:ext>
              </p:extLst>
            </p:nvPr>
          </p:nvGraphicFramePr>
          <p:xfrm>
            <a:off x="2552385" y="2416961"/>
            <a:ext cx="6476044" cy="3676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>
              <a:off x="2933004" y="5903675"/>
              <a:ext cx="1150724" cy="246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13-Gesamt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027382" y="5939353"/>
              <a:ext cx="1150724" cy="2463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9-Gesamt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135533" y="5939353"/>
              <a:ext cx="1151976" cy="2463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6-Gesamt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298779" y="5939353"/>
              <a:ext cx="1151976" cy="2463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6-Gesamt</a:t>
              </a:r>
            </a:p>
          </p:txBody>
        </p:sp>
      </p:grpSp>
      <p:sp>
        <p:nvSpPr>
          <p:cNvPr id="13" name="Textfeld 12"/>
          <p:cNvSpPr txBox="1"/>
          <p:nvPr/>
        </p:nvSpPr>
        <p:spPr bwMode="auto">
          <a:xfrm>
            <a:off x="6959600" y="5873750"/>
            <a:ext cx="14605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8-Gesamt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C8F8DB-5C26-4CD1-B181-BD6CD071DC8A}" type="slidenum">
              <a:rPr lang="de-AT" altLang="de-DE" smtClean="0"/>
              <a:pPr/>
              <a:t>22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>
                <a:solidFill>
                  <a:schemeClr val="bg2"/>
                </a:solidFill>
              </a:rPr>
              <a:t>Ankauf – </a:t>
            </a:r>
            <a:r>
              <a:rPr lang="de-AT" altLang="de-DE" sz="2500" dirty="0" smtClean="0">
                <a:solidFill>
                  <a:schemeClr val="bg2"/>
                </a:solidFill>
              </a:rPr>
              <a:t>Füll- </a:t>
            </a:r>
            <a:r>
              <a:rPr lang="de-AT" altLang="de-DE" sz="2500" dirty="0">
                <a:solidFill>
                  <a:schemeClr val="bg2"/>
                </a:solidFill>
              </a:rPr>
              <a:t>und Speicheranlagen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01436"/>
              </p:ext>
            </p:extLst>
          </p:nvPr>
        </p:nvGraphicFramePr>
        <p:xfrm>
          <a:off x="0" y="3082925"/>
          <a:ext cx="8676456" cy="301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533" name="Diagramm 30"/>
          <p:cNvGraphicFramePr>
            <a:graphicFrameLocks/>
          </p:cNvGraphicFramePr>
          <p:nvPr/>
        </p:nvGraphicFramePr>
        <p:xfrm>
          <a:off x="2936875" y="4984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Diagramm" r:id="rId5" imgW="3029975" imgH="2645893" progId="Excel.Chart.8">
                  <p:embed/>
                </p:oleObj>
              </mc:Choice>
              <mc:Fallback>
                <p:oleObj name="Diagramm" r:id="rId5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984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Diagramm 30"/>
          <p:cNvGraphicFramePr>
            <a:graphicFrameLocks/>
          </p:cNvGraphicFramePr>
          <p:nvPr/>
        </p:nvGraphicFramePr>
        <p:xfrm>
          <a:off x="-61913" y="44291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Diagramm" r:id="rId8" imgW="3029975" imgH="2645893" progId="Excel.Chart.8">
                  <p:embed/>
                </p:oleObj>
              </mc:Choice>
              <mc:Fallback>
                <p:oleObj name="Diagramm" r:id="rId8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44291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Diagramm 30"/>
          <p:cNvGraphicFramePr>
            <a:graphicFrameLocks/>
          </p:cNvGraphicFramePr>
          <p:nvPr/>
        </p:nvGraphicFramePr>
        <p:xfrm>
          <a:off x="5673725" y="503238"/>
          <a:ext cx="3025775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Diagramm" r:id="rId4" imgW="3036071" imgH="2645893" progId="Excel.Chart.8">
                  <p:embed/>
                </p:oleObj>
              </mc:Choice>
              <mc:Fallback>
                <p:oleObj name="Diagramm" r:id="rId4" imgW="3036071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3238"/>
                        <a:ext cx="3025775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0C91D0-85F1-4DDB-900C-EE84FBB77E26}" type="slidenum">
              <a:rPr lang="de-AT" altLang="de-DE" smtClean="0"/>
              <a:pPr/>
              <a:t>23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>
                <a:solidFill>
                  <a:schemeClr val="bg2"/>
                </a:solidFill>
              </a:rPr>
              <a:t>Ankauf – </a:t>
            </a:r>
            <a:r>
              <a:rPr lang="de-AT" altLang="de-DE" sz="2500" dirty="0" smtClean="0">
                <a:solidFill>
                  <a:schemeClr val="bg2"/>
                </a:solidFill>
              </a:rPr>
              <a:t>Füll- </a:t>
            </a:r>
            <a:r>
              <a:rPr lang="de-AT" altLang="de-DE" sz="2500" dirty="0">
                <a:solidFill>
                  <a:schemeClr val="bg2"/>
                </a:solidFill>
              </a:rPr>
              <a:t>und Speicheranlagen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7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134487"/>
              </p:ext>
            </p:extLst>
          </p:nvPr>
        </p:nvGraphicFramePr>
        <p:xfrm>
          <a:off x="-1" y="2996952"/>
          <a:ext cx="869950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559" name="Diagramm 30"/>
          <p:cNvGraphicFramePr>
            <a:graphicFrameLocks/>
          </p:cNvGraphicFramePr>
          <p:nvPr/>
        </p:nvGraphicFramePr>
        <p:xfrm>
          <a:off x="2936875" y="46196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Diagramm" r:id="rId8" imgW="3029975" imgH="2645893" progId="Excel.Chart.8">
                  <p:embed/>
                </p:oleObj>
              </mc:Choice>
              <mc:Fallback>
                <p:oleObj name="Diagramm" r:id="rId8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6196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Diagramm 30"/>
          <p:cNvGraphicFramePr>
            <a:graphicFrameLocks/>
          </p:cNvGraphicFramePr>
          <p:nvPr/>
        </p:nvGraphicFramePr>
        <p:xfrm>
          <a:off x="-61913" y="44291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Diagramm" r:id="rId11" imgW="3029975" imgH="2645893" progId="Excel.Chart.8">
                  <p:embed/>
                </p:oleObj>
              </mc:Choice>
              <mc:Fallback>
                <p:oleObj name="Diagramm" r:id="rId11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44291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0" y="2954194"/>
            <a:ext cx="8676456" cy="3139103"/>
            <a:chOff x="2355504" y="2448021"/>
            <a:chExt cx="6441182" cy="3727125"/>
          </a:xfrm>
        </p:grpSpPr>
        <p:graphicFrame>
          <p:nvGraphicFramePr>
            <p:cNvPr id="3" name="Diagramm 617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1636871"/>
                </p:ext>
              </p:extLst>
            </p:nvPr>
          </p:nvGraphicFramePr>
          <p:xfrm>
            <a:off x="2355504" y="2448021"/>
            <a:ext cx="6441182" cy="3666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feld 11"/>
            <p:cNvSpPr txBox="1"/>
            <p:nvPr/>
          </p:nvSpPr>
          <p:spPr>
            <a:xfrm>
              <a:off x="3260070" y="5929088"/>
              <a:ext cx="1151412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334-Gesamt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000963" y="5929088"/>
              <a:ext cx="1150263" cy="2460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543-Gesamt</a:t>
              </a:r>
            </a:p>
          </p:txBody>
        </p:sp>
      </p:grpSp>
      <p:sp>
        <p:nvSpPr>
          <p:cNvPr id="2457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4B9104-0AFB-417E-8131-FB02F93F0C48}" type="slidenum">
              <a:rPr lang="de-AT" altLang="de-DE" smtClean="0"/>
              <a:pPr/>
              <a:t>24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Serviceleistungen-Grundüberholung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81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4582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Diagramm" r:id="rId5" imgW="3029975" imgH="2645893" progId="Excel.Chart.8">
                  <p:embed/>
                </p:oleObj>
              </mc:Choice>
              <mc:Fallback>
                <p:oleObj name="Diagramm" r:id="rId5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 bwMode="auto">
          <a:xfrm>
            <a:off x="5868144" y="5884428"/>
            <a:ext cx="15922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>
                <a:solidFill>
                  <a:schemeClr val="bg2">
                    <a:lumMod val="75000"/>
                  </a:schemeClr>
                </a:solidFill>
              </a:rPr>
              <a:t>610-Gesamt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9C280E-4C9F-45FE-8C0B-B209FA4482DD}" type="slidenum">
              <a:rPr lang="de-AT" altLang="de-DE" smtClean="0"/>
              <a:pPr/>
              <a:t>25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Serviceleistungen-Reparaturen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604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5605" name="Diagramm 30"/>
          <p:cNvGraphicFramePr>
            <a:graphicFrameLocks/>
          </p:cNvGraphicFramePr>
          <p:nvPr/>
        </p:nvGraphicFramePr>
        <p:xfrm>
          <a:off x="2936875" y="54451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54451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647689"/>
              </p:ext>
            </p:extLst>
          </p:nvPr>
        </p:nvGraphicFramePr>
        <p:xfrm>
          <a:off x="2303463" y="2847975"/>
          <a:ext cx="6599237" cy="331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607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Diagramm" r:id="rId8" imgW="3029975" imgH="2645893" progId="Excel.Chart.8">
                  <p:embed/>
                </p:oleObj>
              </mc:Choice>
              <mc:Fallback>
                <p:oleObj name="Diagramm" r:id="rId8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11549"/>
              </p:ext>
            </p:extLst>
          </p:nvPr>
        </p:nvGraphicFramePr>
        <p:xfrm>
          <a:off x="5724525" y="554038"/>
          <a:ext cx="2924175" cy="253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41F41-62D2-41C6-AD31-21A5B19B264E}" type="slidenum">
              <a:rPr lang="de-AT" altLang="de-DE" smtClean="0"/>
              <a:pPr/>
              <a:t>26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rgbClr val="FF0000"/>
                </a:solidFill>
              </a:rPr>
              <a:t>Serviceleistungen-Beratungen</a:t>
            </a:r>
            <a:endParaRPr lang="de-AT" altLang="de-DE" sz="25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28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0" y="2996952"/>
            <a:ext cx="8699500" cy="3094417"/>
            <a:chOff x="2401920" y="2835307"/>
            <a:chExt cx="6395973" cy="3380376"/>
          </a:xfrm>
        </p:grpSpPr>
        <p:graphicFrame>
          <p:nvGraphicFramePr>
            <p:cNvPr id="2" name="Diagramm 617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3795253"/>
                </p:ext>
              </p:extLst>
            </p:nvPr>
          </p:nvGraphicFramePr>
          <p:xfrm>
            <a:off x="2401920" y="2835307"/>
            <a:ext cx="6395973" cy="3254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feld 13"/>
            <p:cNvSpPr txBox="1"/>
            <p:nvPr/>
          </p:nvSpPr>
          <p:spPr>
            <a:xfrm>
              <a:off x="3116252" y="5969600"/>
              <a:ext cx="1150938" cy="246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310h-Gesamt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561144" y="5963777"/>
              <a:ext cx="1150938" cy="246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347h-Gesamt</a:t>
              </a:r>
            </a:p>
          </p:txBody>
        </p:sp>
      </p:grpSp>
      <p:graphicFrame>
        <p:nvGraphicFramePr>
          <p:cNvPr id="26631" name="Diagramm 30"/>
          <p:cNvGraphicFramePr>
            <a:graphicFrameLocks/>
          </p:cNvGraphicFramePr>
          <p:nvPr/>
        </p:nvGraphicFramePr>
        <p:xfrm>
          <a:off x="2936875" y="544513"/>
          <a:ext cx="302418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Diagramm" r:id="rId6" imgW="3029975" imgH="2645893" progId="Excel.Chart.8">
                  <p:embed/>
                </p:oleObj>
              </mc:Choice>
              <mc:Fallback>
                <p:oleObj name="Diagramm" r:id="rId6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544513"/>
                        <a:ext cx="302418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Diagramm" r:id="rId9" imgW="3029975" imgH="2645893" progId="Excel.Chart.8">
                  <p:embed/>
                </p:oleObj>
              </mc:Choice>
              <mc:Fallback>
                <p:oleObj name="Diagramm" r:id="rId9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 bwMode="auto">
          <a:xfrm>
            <a:off x="4902147" y="5860773"/>
            <a:ext cx="1565451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 smtClean="0">
                <a:solidFill>
                  <a:schemeClr val="bg2">
                    <a:lumMod val="75000"/>
                  </a:schemeClr>
                </a:solidFill>
              </a:rPr>
              <a:t>589h-Gesamt</a:t>
            </a:r>
            <a:endParaRPr lang="de-AT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38D395-F745-4E37-A782-4F1B1888DD63}" type="slidenum">
              <a:rPr lang="de-AT" altLang="de-DE" smtClean="0"/>
              <a:pPr/>
              <a:t>27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ZAW - Allgemein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7652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250825" y="1052513"/>
            <a:ext cx="8424863" cy="43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Über die ZAW angekaufte Geräte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Alle „Geräte“ werden mit Feuerwehrname und „Barcode“ versehen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Alle „Geräte“ werden in der Prüfsoftware angelegt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Alle „Geräte“ werden erstgeprüft</a:t>
            </a:r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Grundüberholung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Feuerwehr wird durch die ZAW telefonisch verständigt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Bereits abgelaufenen Grundüberholungen werden </a:t>
            </a:r>
            <a:r>
              <a:rPr lang="de-AT" altLang="de-DE" b="1" u="sng" dirty="0">
                <a:solidFill>
                  <a:srgbClr val="FF0000"/>
                </a:solidFill>
              </a:rPr>
              <a:t>nicht</a:t>
            </a:r>
            <a:r>
              <a:rPr lang="de-AT" altLang="de-DE" dirty="0"/>
              <a:t> berücksichtigt</a:t>
            </a:r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Reparaturen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Während den </a:t>
            </a:r>
            <a:r>
              <a:rPr lang="de-AT" altLang="de-DE" dirty="0" smtClean="0"/>
              <a:t>Öffnungszeiten Mo.-Do. 7°°-16°° und Fr. 7°°-15°°</a:t>
            </a:r>
            <a:endParaRPr lang="de-AT" altLang="de-DE" dirty="0"/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Ersatzteile </a:t>
            </a:r>
            <a:endParaRPr lang="de-AT" altLang="de-DE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ZAW-Lager 428-Artikel / 15.436-Stück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Während den Öffnungszeiten oder mittels Postversand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C9D4D2-1E5E-4ED8-A19B-2E4F54F1DFA7}" type="slidenum">
              <a:rPr lang="de-AT" altLang="de-DE" smtClean="0"/>
              <a:pPr/>
              <a:t>28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ZAW - Bestellablauf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676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250825" y="764704"/>
            <a:ext cx="8066088" cy="52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Bestellvorgang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Bestellformular an ZAW senden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BTF zusätzlich „Ansuchen auf Förderung“ ausfüllen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ZAW bestätigt den Eingang der Bestellung über „feuerwehr.gv.at“ </a:t>
            </a:r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Bestellung Fachfirmen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Bestellungen werden gesammelt, und zum jeweiligen Monatsende bei den Fachfirmen geordert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Lieferzeit 4 – 8 Wochen</a:t>
            </a:r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Abholung/Versand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Feuerwehr wird telefonisch verständigt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Abholung während den Öffnungszeiten der ZAW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Beim Postversand werden die Versandkosten verrechnet</a:t>
            </a:r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b="1" dirty="0">
                <a:solidFill>
                  <a:srgbClr val="00B050"/>
                </a:solidFill>
              </a:rPr>
              <a:t>Verrechnung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Erlagschein oder Abbuchung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AT" altLang="de-DE" dirty="0"/>
              <a:t>Eine KOPIE der Rechnung wird an „feuerwehr.gv.at“ versendet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8685213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3210D2-902A-4081-8371-56380DF037ED}" type="slidenum">
              <a:rPr lang="de-AT" altLang="de-DE" smtClean="0"/>
              <a:pPr/>
              <a:t>29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ZAW-Standort Neu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797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8F68E-EE0F-4207-93F7-7EA91DA78BB9}" type="slidenum">
              <a:rPr lang="de-AT" altLang="de-DE" smtClean="0"/>
              <a:pPr/>
              <a:t>3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Vollmasken  9.815-Stück</a:t>
            </a:r>
            <a:r>
              <a:rPr lang="de-AT" altLang="de-DE" sz="2800" dirty="0">
                <a:solidFill>
                  <a:schemeClr val="bg2"/>
                </a:solidFill>
              </a:rPr>
              <a:t> </a:t>
            </a:r>
            <a:r>
              <a:rPr lang="de-AT" altLang="de-DE" sz="1000" dirty="0">
                <a:solidFill>
                  <a:schemeClr val="bg2"/>
                </a:solidFill>
              </a:rPr>
              <a:t>Stand - Jänner 2018</a:t>
            </a:r>
            <a:endParaRPr lang="de-AT" altLang="de-DE" sz="1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4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57041"/>
              </p:ext>
            </p:extLst>
          </p:nvPr>
        </p:nvGraphicFramePr>
        <p:xfrm>
          <a:off x="6014557" y="1362555"/>
          <a:ext cx="2619375" cy="47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84497"/>
              </p:ext>
            </p:extLst>
          </p:nvPr>
        </p:nvGraphicFramePr>
        <p:xfrm>
          <a:off x="488810" y="1376898"/>
          <a:ext cx="2636137" cy="40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73546"/>
              </p:ext>
            </p:extLst>
          </p:nvPr>
        </p:nvGraphicFramePr>
        <p:xfrm>
          <a:off x="3244408" y="1406474"/>
          <a:ext cx="2636137" cy="40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5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24954B-5610-4A05-9453-B50634C5D1FA}" type="slidenum">
              <a:rPr lang="de-AT" altLang="de-DE" smtClean="0"/>
              <a:pPr/>
              <a:t>30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Homepage – www.noe122.at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724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25" name="Grafi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43000"/>
            <a:ext cx="797242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D6AF35-B09D-40D6-A1CF-93BF1C23EBE7}" type="slidenum">
              <a:rPr lang="de-AT" altLang="de-DE" smtClean="0"/>
              <a:pPr/>
              <a:t>31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Homepage – www.noe122.at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6280374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D77934-31BE-4409-843E-8607A79713BE}" type="slidenum">
              <a:rPr lang="de-AT" altLang="de-DE" smtClean="0"/>
              <a:pPr/>
              <a:t>32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ZAW - Bestellablauf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354012" y="2276872"/>
            <a:ext cx="8066088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AT" altLang="de-DE" sz="3000" b="1" dirty="0">
                <a:solidFill>
                  <a:srgbClr val="00B050"/>
                </a:solidFill>
              </a:rPr>
              <a:t>Um stetig unsere angebotenen </a:t>
            </a:r>
            <a:r>
              <a:rPr lang="de-AT" altLang="de-DE" sz="3000" b="1" dirty="0" smtClean="0">
                <a:solidFill>
                  <a:srgbClr val="00B050"/>
                </a:solidFill>
              </a:rPr>
              <a:t>Leistungen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AT" altLang="de-DE" sz="3000" b="1" dirty="0" smtClean="0">
                <a:solidFill>
                  <a:srgbClr val="00B050"/>
                </a:solidFill>
              </a:rPr>
              <a:t> </a:t>
            </a:r>
            <a:r>
              <a:rPr lang="de-AT" altLang="de-DE" sz="3000" b="1" dirty="0">
                <a:solidFill>
                  <a:srgbClr val="00B050"/>
                </a:solidFill>
              </a:rPr>
              <a:t>zu optimieren und </a:t>
            </a:r>
            <a:r>
              <a:rPr lang="de-AT" altLang="de-DE" sz="3000" b="1" dirty="0" smtClean="0">
                <a:solidFill>
                  <a:srgbClr val="00B050"/>
                </a:solidFill>
              </a:rPr>
              <a:t>gegeben falls zu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AT" altLang="de-DE" sz="3000" b="1" dirty="0" smtClean="0">
                <a:solidFill>
                  <a:srgbClr val="00B050"/>
                </a:solidFill>
              </a:rPr>
              <a:t> </a:t>
            </a:r>
            <a:r>
              <a:rPr lang="de-AT" altLang="de-DE" sz="3000" b="1" dirty="0">
                <a:solidFill>
                  <a:srgbClr val="00B050"/>
                </a:solidFill>
              </a:rPr>
              <a:t>verbessern, benötigen wir eure </a:t>
            </a:r>
            <a:endParaRPr lang="de-AT" altLang="de-DE" sz="3000" b="1" dirty="0" smtClean="0">
              <a:solidFill>
                <a:srgbClr val="00B050"/>
              </a:solidFill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AT" altLang="de-DE" sz="3000" b="1" dirty="0" smtClean="0">
                <a:solidFill>
                  <a:srgbClr val="00B050"/>
                </a:solidFill>
              </a:rPr>
              <a:t>Unterstützung</a:t>
            </a:r>
            <a:r>
              <a:rPr lang="de-AT" altLang="de-DE" sz="3000" b="1" dirty="0">
                <a:solidFill>
                  <a:srgbClr val="00B050"/>
                </a:solidFill>
              </a:rPr>
              <a:t>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8F68E-EE0F-4207-93F7-7EA91DA78BB9}" type="slidenum">
              <a:rPr lang="de-AT" altLang="de-DE" smtClean="0"/>
              <a:pPr/>
              <a:t>4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  <a:latin typeface="+mn-lt"/>
              </a:rPr>
              <a:t>Atemluftflaschen  33.795-Stück </a:t>
            </a:r>
            <a:r>
              <a:rPr lang="de-AT" altLang="de-DE" sz="1000" dirty="0">
                <a:solidFill>
                  <a:schemeClr val="bg2"/>
                </a:solidFill>
              </a:rPr>
              <a:t>Stand - Jänner 2018</a:t>
            </a:r>
            <a:endParaRPr lang="de-AT" altLang="de-DE" sz="1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4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112308"/>
              </p:ext>
            </p:extLst>
          </p:nvPr>
        </p:nvGraphicFramePr>
        <p:xfrm>
          <a:off x="4360937" y="1354385"/>
          <a:ext cx="2619375" cy="47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970669"/>
              </p:ext>
            </p:extLst>
          </p:nvPr>
        </p:nvGraphicFramePr>
        <p:xfrm>
          <a:off x="1259632" y="1397420"/>
          <a:ext cx="2376264" cy="455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5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A9164F-73C9-41B3-91F0-09E54BCCE07C}" type="slidenum">
              <a:rPr lang="de-AT" altLang="de-DE" smtClean="0"/>
              <a:pPr/>
              <a:t>5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Prüfgeräte  258-Stück </a:t>
            </a:r>
            <a:r>
              <a:rPr lang="de-AT" altLang="de-DE" sz="1000" dirty="0">
                <a:solidFill>
                  <a:schemeClr val="bg2"/>
                </a:solidFill>
              </a:rPr>
              <a:t>Stand - Jänner 2018</a:t>
            </a:r>
            <a:endParaRPr lang="de-AT" altLang="de-DE" sz="1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172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233629"/>
              </p:ext>
            </p:extLst>
          </p:nvPr>
        </p:nvGraphicFramePr>
        <p:xfrm>
          <a:off x="65087" y="999203"/>
          <a:ext cx="8542338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8"/>
          <p:cNvSpPr>
            <a:spLocks noChangeArrowheads="1"/>
          </p:cNvSpPr>
          <p:nvPr/>
        </p:nvSpPr>
        <p:spPr bwMode="auto">
          <a:xfrm>
            <a:off x="-17463" y="4797152"/>
            <a:ext cx="8624888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ts val="200"/>
              </a:spcBef>
              <a:spcAft>
                <a:spcPts val="200"/>
              </a:spcAft>
            </a:pPr>
            <a:r>
              <a:rPr lang="de-AT" altLang="de-DE" sz="2500" b="1" u="sng" dirty="0" smtClean="0">
                <a:solidFill>
                  <a:srgbClr val="00B050"/>
                </a:solidFill>
              </a:rPr>
              <a:t>FÖRDERUNG </a:t>
            </a:r>
            <a:r>
              <a:rPr lang="de-AT" altLang="de-DE" sz="2500" u="sng" dirty="0" smtClean="0"/>
              <a:t> </a:t>
            </a:r>
            <a:r>
              <a:rPr lang="de-AT" altLang="de-DE" sz="2500" dirty="0" smtClean="0"/>
              <a:t>          </a:t>
            </a:r>
            <a:r>
              <a:rPr lang="de-AT" altLang="de-DE" sz="1600" dirty="0" smtClean="0"/>
              <a:t>                                                                                  </a:t>
            </a:r>
            <a:r>
              <a:rPr lang="de-AT" altLang="de-DE" sz="2000" dirty="0" smtClean="0"/>
              <a:t>60-Stück </a:t>
            </a:r>
          </a:p>
          <a:p>
            <a:pPr lvl="1" algn="ctr">
              <a:spcBef>
                <a:spcPts val="200"/>
              </a:spcBef>
              <a:spcAft>
                <a:spcPts val="200"/>
              </a:spcAft>
            </a:pPr>
            <a:r>
              <a:rPr lang="de-AT" altLang="de-DE" sz="2000" dirty="0" smtClean="0"/>
              <a:t>600 €</a:t>
            </a:r>
            <a:endParaRPr lang="de-AT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621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A9164F-73C9-41B3-91F0-09E54BCCE07C}" type="slidenum">
              <a:rPr lang="de-AT" altLang="de-DE" smtClean="0"/>
              <a:pPr/>
              <a:t>6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WBK  299-Stück </a:t>
            </a:r>
            <a:r>
              <a:rPr lang="de-AT" altLang="de-DE" sz="1000" dirty="0">
                <a:solidFill>
                  <a:schemeClr val="bg2"/>
                </a:solidFill>
              </a:rPr>
              <a:t>Stand - Jänner 2018</a:t>
            </a:r>
            <a:endParaRPr lang="de-AT" altLang="de-DE" sz="1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172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" name="Diagramm 6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98254"/>
              </p:ext>
            </p:extLst>
          </p:nvPr>
        </p:nvGraphicFramePr>
        <p:xfrm>
          <a:off x="82550" y="1607245"/>
          <a:ext cx="8542338" cy="39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3"/>
          <p:cNvSpPr txBox="1">
            <a:spLocks noChangeArrowheads="1"/>
          </p:cNvSpPr>
          <p:nvPr/>
        </p:nvSpPr>
        <p:spPr bwMode="auto">
          <a:xfrm rot="16200000">
            <a:off x="62375" y="1961962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4- FF</a:t>
            </a:r>
            <a:endParaRPr lang="de-AT" altLang="de-DE" sz="1100" dirty="0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 rot="16200000">
            <a:off x="422415" y="1473140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3- FF</a:t>
            </a:r>
            <a:endParaRPr lang="de-AT" altLang="de-DE" sz="1100" dirty="0"/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 rot="16200000">
            <a:off x="782455" y="2466018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4- FF</a:t>
            </a:r>
            <a:endParaRPr lang="de-AT" altLang="de-DE" sz="1100" dirty="0"/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 rot="16200000">
            <a:off x="1142495" y="3171042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9- FF</a:t>
            </a:r>
            <a:endParaRPr lang="de-AT" altLang="de-DE" sz="1100" dirty="0"/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 rot="16200000">
            <a:off x="1515959" y="2155859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4-FF</a:t>
            </a:r>
            <a:endParaRPr lang="de-AT" altLang="de-DE" sz="1100" dirty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 rot="16200000">
            <a:off x="2288294" y="2593029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8-FF</a:t>
            </a:r>
            <a:endParaRPr lang="de-AT" altLang="de-DE" sz="1100" dirty="0"/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 rot="16200000">
            <a:off x="2704983" y="2970074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9-FF</a:t>
            </a:r>
            <a:endParaRPr lang="de-AT" altLang="de-DE" sz="1100" dirty="0"/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 rot="16200000">
            <a:off x="3060629" y="2970074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9-FF</a:t>
            </a:r>
            <a:endParaRPr lang="de-AT" altLang="de-DE" sz="1100" dirty="0"/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 rot="16200000">
            <a:off x="3425164" y="3072557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12-FF</a:t>
            </a:r>
            <a:endParaRPr lang="de-AT" altLang="de-DE" sz="1100" dirty="0"/>
          </a:p>
        </p:txBody>
      </p:sp>
      <p:sp>
        <p:nvSpPr>
          <p:cNvPr id="15" name="Textfeld 3"/>
          <p:cNvSpPr txBox="1">
            <a:spLocks noChangeArrowheads="1"/>
          </p:cNvSpPr>
          <p:nvPr/>
        </p:nvSpPr>
        <p:spPr bwMode="auto">
          <a:xfrm rot="16200000">
            <a:off x="3789597" y="3171041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3-FF</a:t>
            </a:r>
            <a:endParaRPr lang="de-AT" altLang="de-DE" sz="1100" dirty="0"/>
          </a:p>
        </p:txBody>
      </p:sp>
      <p:sp>
        <p:nvSpPr>
          <p:cNvPr id="16" name="Textfeld 3"/>
          <p:cNvSpPr txBox="1">
            <a:spLocks noChangeArrowheads="1"/>
          </p:cNvSpPr>
          <p:nvPr/>
        </p:nvSpPr>
        <p:spPr bwMode="auto">
          <a:xfrm rot="16200000">
            <a:off x="3966437" y="3018728"/>
            <a:ext cx="15984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10-FF</a:t>
            </a:r>
            <a:endParaRPr lang="de-AT" altLang="de-DE" sz="1100" dirty="0"/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 rot="16200000">
            <a:off x="4564262" y="2012985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6-FF</a:t>
            </a:r>
            <a:endParaRPr lang="de-AT" altLang="de-DE" sz="1100" dirty="0"/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 rot="16200000">
            <a:off x="4919908" y="2752549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2-FF</a:t>
            </a:r>
            <a:endParaRPr lang="de-AT" altLang="de-DE" sz="1100" dirty="0"/>
          </a:p>
        </p:txBody>
      </p:sp>
      <p:sp>
        <p:nvSpPr>
          <p:cNvPr id="19" name="Textfeld 3"/>
          <p:cNvSpPr txBox="1">
            <a:spLocks noChangeArrowheads="1"/>
          </p:cNvSpPr>
          <p:nvPr/>
        </p:nvSpPr>
        <p:spPr bwMode="auto">
          <a:xfrm rot="16200000">
            <a:off x="5282114" y="2461592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6-FF</a:t>
            </a:r>
            <a:endParaRPr lang="de-AT" altLang="de-DE" sz="1100" dirty="0"/>
          </a:p>
        </p:txBody>
      </p:sp>
      <p:sp>
        <p:nvSpPr>
          <p:cNvPr id="20" name="Textfeld 3"/>
          <p:cNvSpPr txBox="1">
            <a:spLocks noChangeArrowheads="1"/>
          </p:cNvSpPr>
          <p:nvPr/>
        </p:nvSpPr>
        <p:spPr bwMode="auto">
          <a:xfrm rot="16200000">
            <a:off x="5658457" y="949795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4-FF</a:t>
            </a:r>
            <a:endParaRPr lang="de-AT" altLang="de-DE" sz="1100" dirty="0"/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 rot="16200000">
            <a:off x="6011083" y="2752550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2 FF</a:t>
            </a:r>
            <a:endParaRPr lang="de-AT" altLang="de-DE" sz="1100" dirty="0"/>
          </a:p>
        </p:txBody>
      </p:sp>
      <p:sp>
        <p:nvSpPr>
          <p:cNvPr id="22" name="Textfeld 3"/>
          <p:cNvSpPr txBox="1">
            <a:spLocks noChangeArrowheads="1"/>
          </p:cNvSpPr>
          <p:nvPr/>
        </p:nvSpPr>
        <p:spPr bwMode="auto">
          <a:xfrm rot="16200000">
            <a:off x="6415955" y="2216540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5- FF</a:t>
            </a:r>
            <a:endParaRPr lang="de-AT" altLang="de-DE" sz="1100" dirty="0"/>
          </a:p>
        </p:txBody>
      </p:sp>
      <p:sp>
        <p:nvSpPr>
          <p:cNvPr id="23" name="Textfeld 3"/>
          <p:cNvSpPr txBox="1">
            <a:spLocks noChangeArrowheads="1"/>
          </p:cNvSpPr>
          <p:nvPr/>
        </p:nvSpPr>
        <p:spPr bwMode="auto">
          <a:xfrm rot="16200000">
            <a:off x="6773384" y="2970074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11-FF</a:t>
            </a:r>
            <a:endParaRPr lang="de-AT" altLang="de-DE" sz="1100" dirty="0"/>
          </a:p>
        </p:txBody>
      </p:sp>
      <p:sp>
        <p:nvSpPr>
          <p:cNvPr id="24" name="Textfeld 3"/>
          <p:cNvSpPr txBox="1">
            <a:spLocks noChangeArrowheads="1"/>
          </p:cNvSpPr>
          <p:nvPr/>
        </p:nvSpPr>
        <p:spPr bwMode="auto">
          <a:xfrm rot="16200000">
            <a:off x="7142070" y="2766822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6-FF</a:t>
            </a:r>
            <a:endParaRPr lang="de-AT" altLang="de-DE" sz="1100" dirty="0"/>
          </a:p>
        </p:txBody>
      </p:sp>
      <p:sp>
        <p:nvSpPr>
          <p:cNvPr id="25" name="Textfeld 3"/>
          <p:cNvSpPr txBox="1">
            <a:spLocks noChangeArrowheads="1"/>
          </p:cNvSpPr>
          <p:nvPr/>
        </p:nvSpPr>
        <p:spPr bwMode="auto">
          <a:xfrm rot="16200000">
            <a:off x="7528099" y="2827503"/>
            <a:ext cx="1221927" cy="2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100" dirty="0" smtClean="0"/>
              <a:t>1-WBK / 9- FF</a:t>
            </a:r>
            <a:endParaRPr lang="de-AT" altLang="de-DE" sz="1100" dirty="0"/>
          </a:p>
        </p:txBody>
      </p:sp>
    </p:spTree>
    <p:extLst>
      <p:ext uri="{BB962C8B-B14F-4D97-AF65-F5344CB8AC3E}">
        <p14:creationId xmlns:p14="http://schemas.microsoft.com/office/powerpoint/2010/main" val="37364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4BAF3-97DB-4896-A034-0F3B01DD2C79}" type="slidenum">
              <a:rPr lang="de-AT" altLang="de-DE" smtClean="0"/>
              <a:pPr/>
              <a:t>7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>
                <a:solidFill>
                  <a:schemeClr val="bg2"/>
                </a:solidFill>
              </a:rPr>
              <a:t>Ankauf – </a:t>
            </a:r>
            <a:r>
              <a:rPr lang="de-AT" altLang="de-DE" sz="2500" dirty="0" smtClean="0">
                <a:solidFill>
                  <a:schemeClr val="bg2"/>
                </a:solidFill>
              </a:rPr>
              <a:t>Füllsoftware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148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6149" name="Diagramm 30"/>
          <p:cNvGraphicFramePr>
            <a:graphicFrameLocks/>
          </p:cNvGraphicFramePr>
          <p:nvPr/>
        </p:nvGraphicFramePr>
        <p:xfrm>
          <a:off x="-50800" y="511175"/>
          <a:ext cx="30241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Diagramm" r:id="rId4" imgW="3029975" imgH="2645893" progId="Excel.Chart.8">
                  <p:embed/>
                </p:oleObj>
              </mc:Choice>
              <mc:Fallback>
                <p:oleObj name="Diagramm" r:id="rId4" imgW="3029975" imgH="2645893" progId="Excel.Chart.8">
                  <p:embed/>
                  <p:pic>
                    <p:nvPicPr>
                      <p:cNvPr id="0" name="Diagramm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11175"/>
                        <a:ext cx="30241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720974" y="2549525"/>
            <a:ext cx="6002339" cy="3516915"/>
            <a:chOff x="2721007" y="2549557"/>
            <a:chExt cx="6002274" cy="3516882"/>
          </a:xfrm>
        </p:grpSpPr>
        <p:graphicFrame>
          <p:nvGraphicFramePr>
            <p:cNvPr id="3" name="Diagramm 6170"/>
            <p:cNvGraphicFramePr>
              <a:graphicFrameLocks/>
            </p:cNvGraphicFramePr>
            <p:nvPr/>
          </p:nvGraphicFramePr>
          <p:xfrm>
            <a:off x="2721007" y="2549557"/>
            <a:ext cx="6002274" cy="3463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Diagramm" r:id="rId7" imgW="6005080" imgH="3468925" progId="Excel.Chart.8">
                    <p:embed/>
                  </p:oleObj>
                </mc:Choice>
                <mc:Fallback>
                  <p:oleObj name="Diagramm" r:id="rId7" imgW="6005080" imgH="3468925" progId="Excel.Chart.8">
                    <p:embed/>
                    <p:pic>
                      <p:nvPicPr>
                        <p:cNvPr id="0" name="Diagramm 6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1007" y="2549557"/>
                          <a:ext cx="6002274" cy="3463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feld 11"/>
            <p:cNvSpPr txBox="1"/>
            <p:nvPr/>
          </p:nvSpPr>
          <p:spPr>
            <a:xfrm>
              <a:off x="3462670" y="5820378"/>
              <a:ext cx="1150926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110-Gesamt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056989" y="5820378"/>
              <a:ext cx="1150925" cy="246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000" dirty="0">
                  <a:solidFill>
                    <a:schemeClr val="bg2">
                      <a:lumMod val="75000"/>
                    </a:schemeClr>
                  </a:solidFill>
                </a:rPr>
                <a:t>55-Gesamt</a:t>
              </a:r>
            </a:p>
          </p:txBody>
        </p:sp>
      </p:grpSp>
      <p:sp>
        <p:nvSpPr>
          <p:cNvPr id="6153" name="Rechteck 8"/>
          <p:cNvSpPr>
            <a:spLocks noChangeArrowheads="1"/>
          </p:cNvSpPr>
          <p:nvPr/>
        </p:nvSpPr>
        <p:spPr bwMode="auto">
          <a:xfrm>
            <a:off x="2305843" y="972323"/>
            <a:ext cx="341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de-AT" altLang="de-DE" sz="1600" b="1" dirty="0">
                <a:solidFill>
                  <a:srgbClr val="00B050"/>
                </a:solidFill>
              </a:rPr>
              <a:t>ZAW</a:t>
            </a:r>
            <a:r>
              <a:rPr lang="de-AT" altLang="de-DE" sz="1600" b="1" dirty="0"/>
              <a:t>  </a:t>
            </a:r>
            <a:r>
              <a:rPr lang="de-AT" altLang="de-DE" sz="1600" dirty="0"/>
              <a:t>                                                                                                Tel – </a:t>
            </a:r>
            <a:r>
              <a:rPr lang="de-AT" altLang="de-DE" sz="1600" dirty="0" smtClean="0"/>
              <a:t>02272/900516692                                                                 </a:t>
            </a:r>
            <a:r>
              <a:rPr lang="de-AT" altLang="de-DE" sz="1600" dirty="0"/>
              <a:t>Mobil – 067686116692                                                                       Email – </a:t>
            </a:r>
            <a:r>
              <a:rPr lang="de-AT" altLang="de-DE" sz="1600" dirty="0">
                <a:hlinkClick r:id="rId9"/>
              </a:rPr>
              <a:t>zaw@feuerwehr.gv.at</a:t>
            </a:r>
            <a:r>
              <a:rPr lang="de-AT" altLang="de-DE" sz="16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6651316" y="5821691"/>
            <a:ext cx="11509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000" dirty="0" smtClean="0">
                <a:solidFill>
                  <a:schemeClr val="bg2">
                    <a:lumMod val="75000"/>
                  </a:schemeClr>
                </a:solidFill>
              </a:rPr>
              <a:t>20-Gesamt</a:t>
            </a:r>
            <a:endParaRPr lang="de-AT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5518634" y="946675"/>
            <a:ext cx="3416300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de-AT" altLang="de-DE" sz="1600" b="1" dirty="0" smtClean="0">
                <a:solidFill>
                  <a:srgbClr val="00B050"/>
                </a:solidFill>
              </a:rPr>
              <a:t>Atemschutztechnik </a:t>
            </a:r>
            <a:r>
              <a:rPr lang="de-AT" altLang="de-DE" sz="1600" b="1" dirty="0" err="1" smtClean="0">
                <a:solidFill>
                  <a:srgbClr val="00B050"/>
                </a:solidFill>
              </a:rPr>
              <a:t>Menzl</a:t>
            </a:r>
            <a:r>
              <a:rPr lang="de-AT" altLang="de-DE" sz="1600" b="1" dirty="0" smtClean="0"/>
              <a:t>  </a:t>
            </a:r>
            <a:r>
              <a:rPr lang="de-AT" altLang="de-DE" sz="1600" dirty="0" smtClean="0"/>
              <a:t>                                                                                                </a:t>
            </a:r>
            <a:r>
              <a:rPr lang="de-AT" altLang="de-DE" sz="1600" dirty="0"/>
              <a:t>Tel – </a:t>
            </a:r>
            <a:r>
              <a:rPr lang="de-AT" altLang="de-DE" sz="1600" dirty="0" smtClean="0"/>
              <a:t>02278/2102                                                                </a:t>
            </a:r>
            <a:r>
              <a:rPr lang="de-AT" altLang="de-DE" sz="1600" dirty="0"/>
              <a:t>Mobil </a:t>
            </a:r>
            <a:r>
              <a:rPr lang="de-AT" altLang="de-DE" sz="1600" dirty="0" smtClean="0"/>
              <a:t>–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de-AT" altLang="de-DE" sz="1600" dirty="0" smtClean="0"/>
              <a:t>Email </a:t>
            </a:r>
            <a:r>
              <a:rPr lang="de-AT" altLang="de-DE" sz="1600" dirty="0"/>
              <a:t>– </a:t>
            </a:r>
            <a:r>
              <a:rPr lang="de-AT" altLang="de-DE" sz="1600" dirty="0" smtClean="0">
                <a:hlinkClick r:id="rId10"/>
              </a:rPr>
              <a:t>info@</a:t>
            </a:r>
            <a:r>
              <a:rPr lang="de-AT" altLang="de-DE" sz="1600" dirty="0" smtClean="0"/>
              <a:t>menzl.at </a:t>
            </a:r>
            <a:endParaRPr lang="de-AT" alt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A9164F-73C9-41B3-91F0-09E54BCCE07C}" type="slidenum">
              <a:rPr lang="de-AT" altLang="de-DE" smtClean="0"/>
              <a:pPr/>
              <a:t>8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Füllsoftware </a:t>
            </a:r>
            <a:r>
              <a:rPr lang="de-AT" altLang="de-DE" sz="2500" dirty="0">
                <a:solidFill>
                  <a:schemeClr val="bg2"/>
                </a:solidFill>
              </a:rPr>
              <a:t> </a:t>
            </a:r>
            <a:r>
              <a:rPr lang="de-AT" altLang="de-DE" sz="2500" dirty="0" smtClean="0">
                <a:solidFill>
                  <a:schemeClr val="bg2"/>
                </a:solidFill>
              </a:rPr>
              <a:t>192-Stück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172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7173" name="Diagramm 6170"/>
          <p:cNvGraphicFramePr>
            <a:graphicFrameLocks/>
          </p:cNvGraphicFramePr>
          <p:nvPr/>
        </p:nvGraphicFramePr>
        <p:xfrm>
          <a:off x="31750" y="1268413"/>
          <a:ext cx="8643938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iagramm" r:id="rId4" imgW="8650974" imgH="3749365" progId="Excel.Chart.8">
                  <p:embed/>
                </p:oleObj>
              </mc:Choice>
              <mc:Fallback>
                <p:oleObj name="Diagramm" r:id="rId4" imgW="8650974" imgH="3749365" progId="Excel.Chart.8">
                  <p:embed/>
                  <p:pic>
                    <p:nvPicPr>
                      <p:cNvPr id="0" name="Diagramm 61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268413"/>
                        <a:ext cx="8643938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Diagramm 6170"/>
          <p:cNvGraphicFramePr>
            <a:graphicFrameLocks/>
          </p:cNvGraphicFramePr>
          <p:nvPr/>
        </p:nvGraphicFramePr>
        <p:xfrm>
          <a:off x="14288" y="1277938"/>
          <a:ext cx="8777287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iagramm" r:id="rId4" imgW="8785097" imgH="3731075" progId="Excel.Chart.8">
                  <p:embed/>
                </p:oleObj>
              </mc:Choice>
              <mc:Fallback>
                <p:oleObj name="Diagramm" r:id="rId4" imgW="8785097" imgH="3731075" progId="Excel.Chart.8">
                  <p:embed/>
                  <p:pic>
                    <p:nvPicPr>
                      <p:cNvPr id="0" name="Diagramm 61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277938"/>
                        <a:ext cx="8777287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95FDE-F489-4C0C-9825-A09A6095BE9A}" type="slidenum">
              <a:rPr lang="de-AT" altLang="de-DE" smtClean="0"/>
              <a:pPr/>
              <a:t>9</a:t>
            </a:fld>
            <a:endParaRPr lang="de-AT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057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 sz="2500" dirty="0" smtClean="0">
                <a:solidFill>
                  <a:schemeClr val="bg2"/>
                </a:solidFill>
              </a:rPr>
              <a:t>Füllsoftware - Nicht Freigeschaltet  23-Stück</a:t>
            </a:r>
            <a:endParaRPr lang="de-AT" altLang="de-DE" sz="25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97" name="Line 28"/>
          <p:cNvSpPr>
            <a:spLocks noChangeShapeType="1"/>
          </p:cNvSpPr>
          <p:nvPr/>
        </p:nvSpPr>
        <p:spPr bwMode="auto">
          <a:xfrm>
            <a:off x="107950" y="549275"/>
            <a:ext cx="84566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ower Point LFKDO">
  <a:themeElements>
    <a:clrScheme name="Vorlage Power Point LFK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ower Point LFK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ower Point LFK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LFK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LFK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LFK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LFK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LFK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LFK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Power Point LFKDO</Template>
  <TotalTime>0</TotalTime>
  <Words>585</Words>
  <Application>Microsoft Office PowerPoint</Application>
  <PresentationFormat>Bildschirmpräsentation (4:3)</PresentationFormat>
  <Paragraphs>303</Paragraphs>
  <Slides>32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Calibri</vt:lpstr>
      <vt:lpstr>Century</vt:lpstr>
      <vt:lpstr>Arial</vt:lpstr>
      <vt:lpstr>Wingdings</vt:lpstr>
      <vt:lpstr>Vorlage Power Point LFKDO</vt:lpstr>
      <vt:lpstr>Diagramm</vt:lpstr>
      <vt:lpstr>Zentrale Atemschutzwerkstatt   Jahresbericht 2018</vt:lpstr>
      <vt:lpstr>Pressluftatmer  9.192-Stück Stand - Jänner 2018</vt:lpstr>
      <vt:lpstr>Vollmasken  9.815-Stück Stand - Jänner 2018</vt:lpstr>
      <vt:lpstr>Atemluftflaschen  33.795-Stück Stand - Jänner 2018</vt:lpstr>
      <vt:lpstr>Prüfgeräte  258-Stück Stand - Jänner 2018</vt:lpstr>
      <vt:lpstr>WBK  299-Stück Stand - Jänner 2018</vt:lpstr>
      <vt:lpstr>Ankauf – Füllsoftware</vt:lpstr>
      <vt:lpstr>Füllsoftware  192-Stück</vt:lpstr>
      <vt:lpstr>Füllsoftware - Nicht Freigeschaltet  23-Stück</vt:lpstr>
      <vt:lpstr>Übersicht Atemluftflaschen</vt:lpstr>
      <vt:lpstr>Übersicht Atemluftflaschen</vt:lpstr>
      <vt:lpstr>Ankauf – Pressluftatmer</vt:lpstr>
      <vt:lpstr>PowerPoint-Präsentation</vt:lpstr>
      <vt:lpstr>Ankauf – Pressluftatmer</vt:lpstr>
      <vt:lpstr>Ankauf – Vollmasken</vt:lpstr>
      <vt:lpstr>Ankauf – Vollmasken</vt:lpstr>
      <vt:lpstr>Ankauf – Vollmasken</vt:lpstr>
      <vt:lpstr>Ankauf – Atemluftflaschen</vt:lpstr>
      <vt:lpstr>Ankauf – Atemluftflaschen</vt:lpstr>
      <vt:lpstr>Ankauf – Atemluftflaschen</vt:lpstr>
      <vt:lpstr>Ankauf – Füll- und Speicheranlagen</vt:lpstr>
      <vt:lpstr>Ankauf – Füll- und Speicheranlagen</vt:lpstr>
      <vt:lpstr>Ankauf – Füll- und Speicheranlagen</vt:lpstr>
      <vt:lpstr>Serviceleistungen-Grundüberholung</vt:lpstr>
      <vt:lpstr>Serviceleistungen-Reparaturen</vt:lpstr>
      <vt:lpstr>Serviceleistungen-Beratungen</vt:lpstr>
      <vt:lpstr>ZAW - Allgemein</vt:lpstr>
      <vt:lpstr>ZAW - Bestellablauf</vt:lpstr>
      <vt:lpstr>ZAW-Standort Neu</vt:lpstr>
      <vt:lpstr>Homepage – www.noe122.at</vt:lpstr>
      <vt:lpstr>Homepage – www.noe122.at</vt:lpstr>
      <vt:lpstr>ZAW - Bestellablauf</vt:lpstr>
    </vt:vector>
  </TitlesOfParts>
  <Company>Amt der NÖ Landesregierung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DURCHFÜHRUNG von HEISSAUSBILDUNG  in NIEDERÖSTERREICH</dc:title>
  <dc:creator>Dominik Kerschbaumer</dc:creator>
  <cp:lastModifiedBy>Glocker Mario</cp:lastModifiedBy>
  <cp:revision>762</cp:revision>
  <dcterms:created xsi:type="dcterms:W3CDTF">2010-11-23T10:08:42Z</dcterms:created>
  <dcterms:modified xsi:type="dcterms:W3CDTF">2018-02-16T10:18:58Z</dcterms:modified>
</cp:coreProperties>
</file>