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1"/>
  </p:notesMasterIdLst>
  <p:handoutMasterIdLst>
    <p:handoutMasterId r:id="rId32"/>
  </p:handoutMasterIdLst>
  <p:sldIdLst>
    <p:sldId id="257" r:id="rId3"/>
    <p:sldId id="290" r:id="rId4"/>
    <p:sldId id="314" r:id="rId5"/>
    <p:sldId id="291" r:id="rId6"/>
    <p:sldId id="320" r:id="rId7"/>
    <p:sldId id="318" r:id="rId8"/>
    <p:sldId id="317" r:id="rId9"/>
    <p:sldId id="294" r:id="rId10"/>
    <p:sldId id="295" r:id="rId11"/>
    <p:sldId id="296" r:id="rId12"/>
    <p:sldId id="297" r:id="rId13"/>
    <p:sldId id="315" r:id="rId14"/>
    <p:sldId id="301" r:id="rId15"/>
    <p:sldId id="302" r:id="rId16"/>
    <p:sldId id="303" r:id="rId17"/>
    <p:sldId id="304" r:id="rId18"/>
    <p:sldId id="305" r:id="rId19"/>
    <p:sldId id="306" r:id="rId20"/>
    <p:sldId id="307" r:id="rId21"/>
    <p:sldId id="308" r:id="rId22"/>
    <p:sldId id="316" r:id="rId23"/>
    <p:sldId id="319" r:id="rId24"/>
    <p:sldId id="309" r:id="rId25"/>
    <p:sldId id="310" r:id="rId26"/>
    <p:sldId id="321" r:id="rId27"/>
    <p:sldId id="311" r:id="rId28"/>
    <p:sldId id="313" r:id="rId29"/>
    <p:sldId id="289" r:id="rId30"/>
  </p:sldIdLst>
  <p:sldSz cx="12192000" cy="6858000"/>
  <p:notesSz cx="6797675" cy="9926638"/>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33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1829" autoAdjust="0"/>
  </p:normalViewPr>
  <p:slideViewPr>
    <p:cSldViewPr>
      <p:cViewPr varScale="1">
        <p:scale>
          <a:sx n="67" d="100"/>
          <a:sy n="67" d="100"/>
        </p:scale>
        <p:origin x="1267" y="3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3532200-EB87-4A00-A972-4C2EF2C15B13}" type="datetimeFigureOut">
              <a:rPr lang="de-DE" smtClean="0"/>
              <a:t>03.03.2025</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D205AEE-EF7F-46FC-9007-57D4987A5995}" type="slidenum">
              <a:rPr lang="de-DE" smtClean="0"/>
              <a:t>‹Nr.›</a:t>
            </a:fld>
            <a:endParaRPr lang="de-DE"/>
          </a:p>
        </p:txBody>
      </p:sp>
    </p:spTree>
    <p:extLst>
      <p:ext uri="{BB962C8B-B14F-4D97-AF65-F5344CB8AC3E}">
        <p14:creationId xmlns:p14="http://schemas.microsoft.com/office/powerpoint/2010/main" val="336792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5587" cy="4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9" tIns="47634" rIns="95269" bIns="47634" numCol="1" anchor="t" anchorCtr="0" compatLnSpc="1">
            <a:prstTxWarp prst="textNoShape">
              <a:avLst/>
            </a:prstTxWarp>
          </a:bodyPr>
          <a:lstStyle>
            <a:lvl1pPr defTabSz="953144">
              <a:defRPr/>
            </a:lvl1pPr>
          </a:lstStyle>
          <a:p>
            <a:endParaRPr lang="de-AT" altLang="de-DE"/>
          </a:p>
        </p:txBody>
      </p:sp>
      <p:sp>
        <p:nvSpPr>
          <p:cNvPr id="7171" name="Rectangle 3"/>
          <p:cNvSpPr>
            <a:spLocks noGrp="1" noChangeArrowheads="1"/>
          </p:cNvSpPr>
          <p:nvPr>
            <p:ph type="dt" idx="1"/>
          </p:nvPr>
        </p:nvSpPr>
        <p:spPr bwMode="auto">
          <a:xfrm>
            <a:off x="3849915" y="1"/>
            <a:ext cx="2946674" cy="4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9" tIns="47634" rIns="95269" bIns="47634" numCol="1" anchor="t" anchorCtr="0" compatLnSpc="1">
            <a:prstTxWarp prst="textNoShape">
              <a:avLst/>
            </a:prstTxWarp>
          </a:bodyPr>
          <a:lstStyle>
            <a:lvl1pPr algn="r" defTabSz="953144">
              <a:defRPr/>
            </a:lvl1pPr>
          </a:lstStyle>
          <a:p>
            <a:endParaRPr lang="de-AT" altLang="de-DE"/>
          </a:p>
        </p:txBody>
      </p:sp>
      <p:sp>
        <p:nvSpPr>
          <p:cNvPr id="7172" name="Rectangle 4"/>
          <p:cNvSpPr>
            <a:spLocks noGrp="1" noRot="1" noChangeAspect="1" noChangeArrowheads="1" noTextEdit="1"/>
          </p:cNvSpPr>
          <p:nvPr>
            <p:ph type="sldImg" idx="2"/>
          </p:nvPr>
        </p:nvSpPr>
        <p:spPr bwMode="auto">
          <a:xfrm>
            <a:off x="87313" y="742950"/>
            <a:ext cx="662305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333" y="4715429"/>
            <a:ext cx="5439009" cy="446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9" tIns="47634" rIns="95269" bIns="47634" numCol="1" anchor="t" anchorCtr="0" compatLnSpc="1">
            <a:prstTxWarp prst="textNoShape">
              <a:avLst/>
            </a:prstTxWarp>
          </a:bodyPr>
          <a:lstStyle/>
          <a:p>
            <a:pPr lvl="0"/>
            <a:r>
              <a:rPr lang="de-AT" altLang="de-DE"/>
              <a:t>Textmasterformate durch Klicken bearbeiten</a:t>
            </a:r>
          </a:p>
          <a:p>
            <a:pPr lvl="1"/>
            <a:r>
              <a:rPr lang="de-AT" altLang="de-DE"/>
              <a:t>Zweite Ebene</a:t>
            </a:r>
          </a:p>
          <a:p>
            <a:pPr lvl="2"/>
            <a:r>
              <a:rPr lang="de-AT" altLang="de-DE"/>
              <a:t>Dritte Ebene</a:t>
            </a:r>
          </a:p>
          <a:p>
            <a:pPr lvl="3"/>
            <a:r>
              <a:rPr lang="de-AT" altLang="de-DE"/>
              <a:t>Vierte Ebene</a:t>
            </a:r>
          </a:p>
          <a:p>
            <a:pPr lvl="4"/>
            <a:r>
              <a:rPr lang="de-AT" altLang="de-DE"/>
              <a:t>Fünfte Ebene</a:t>
            </a:r>
          </a:p>
        </p:txBody>
      </p:sp>
      <p:sp>
        <p:nvSpPr>
          <p:cNvPr id="7174" name="Rectangle 6"/>
          <p:cNvSpPr>
            <a:spLocks noGrp="1" noChangeArrowheads="1"/>
          </p:cNvSpPr>
          <p:nvPr>
            <p:ph type="ftr" sz="quarter" idx="4"/>
          </p:nvPr>
        </p:nvSpPr>
        <p:spPr bwMode="auto">
          <a:xfrm>
            <a:off x="0" y="9428655"/>
            <a:ext cx="2945587" cy="4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9" tIns="47634" rIns="95269" bIns="47634" numCol="1" anchor="b" anchorCtr="0" compatLnSpc="1">
            <a:prstTxWarp prst="textNoShape">
              <a:avLst/>
            </a:prstTxWarp>
          </a:bodyPr>
          <a:lstStyle>
            <a:lvl1pPr defTabSz="953144">
              <a:defRPr/>
            </a:lvl1pPr>
          </a:lstStyle>
          <a:p>
            <a:endParaRPr lang="de-AT" altLang="de-DE"/>
          </a:p>
        </p:txBody>
      </p:sp>
      <p:sp>
        <p:nvSpPr>
          <p:cNvPr id="7175" name="Rectangle 7"/>
          <p:cNvSpPr>
            <a:spLocks noGrp="1" noChangeArrowheads="1"/>
          </p:cNvSpPr>
          <p:nvPr>
            <p:ph type="sldNum" sz="quarter" idx="5"/>
          </p:nvPr>
        </p:nvSpPr>
        <p:spPr bwMode="auto">
          <a:xfrm>
            <a:off x="3849915" y="9428655"/>
            <a:ext cx="2946674" cy="4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9" tIns="47634" rIns="95269" bIns="47634" numCol="1" anchor="b" anchorCtr="0" compatLnSpc="1">
            <a:prstTxWarp prst="textNoShape">
              <a:avLst/>
            </a:prstTxWarp>
          </a:bodyPr>
          <a:lstStyle>
            <a:lvl1pPr algn="r" defTabSz="953144">
              <a:defRPr/>
            </a:lvl1pPr>
          </a:lstStyle>
          <a:p>
            <a:fld id="{43B4CC37-CC88-4158-84FB-BEE5B8BE5A83}" type="slidenum">
              <a:rPr lang="de-AT" altLang="de-DE"/>
              <a:pPr/>
              <a:t>‹Nr.›</a:t>
            </a:fld>
            <a:endParaRPr lang="de-AT" altLang="de-DE"/>
          </a:p>
        </p:txBody>
      </p:sp>
    </p:spTree>
    <p:extLst>
      <p:ext uri="{BB962C8B-B14F-4D97-AF65-F5344CB8AC3E}">
        <p14:creationId xmlns:p14="http://schemas.microsoft.com/office/powerpoint/2010/main" val="14019524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2950"/>
            <a:ext cx="6623050" cy="37258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3B4CC37-CC88-4158-84FB-BEE5B8BE5A83}" type="slidenum">
              <a:rPr lang="de-AT" altLang="de-DE" smtClean="0"/>
              <a:pPr/>
              <a:t>1</a:t>
            </a:fld>
            <a:endParaRPr lang="de-AT" altLang="de-DE"/>
          </a:p>
        </p:txBody>
      </p:sp>
    </p:spTree>
    <p:extLst>
      <p:ext uri="{BB962C8B-B14F-4D97-AF65-F5344CB8AC3E}">
        <p14:creationId xmlns:p14="http://schemas.microsoft.com/office/powerpoint/2010/main" val="6406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2950"/>
            <a:ext cx="6623050" cy="3725863"/>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AT" altLang="de-DE" kern="0" dirty="0"/>
              <a:t>Menschen, Tiere, die Umwelt aber auch Geräte können an einer Einsatzstelle einer Vielzahl von Gefahren ausgesetzt werden.</a:t>
            </a:r>
          </a:p>
          <a:p>
            <a:endParaRPr lang="de-DE" dirty="0"/>
          </a:p>
        </p:txBody>
      </p:sp>
      <p:sp>
        <p:nvSpPr>
          <p:cNvPr id="4" name="Foliennummernplatzhalter 3"/>
          <p:cNvSpPr>
            <a:spLocks noGrp="1"/>
          </p:cNvSpPr>
          <p:nvPr>
            <p:ph type="sldNum" sz="quarter" idx="10"/>
          </p:nvPr>
        </p:nvSpPr>
        <p:spPr/>
        <p:txBody>
          <a:bodyPr/>
          <a:lstStyle/>
          <a:p>
            <a:fld id="{43B4CC37-CC88-4158-84FB-BEE5B8BE5A83}" type="slidenum">
              <a:rPr lang="de-AT" altLang="de-DE" smtClean="0"/>
              <a:pPr/>
              <a:t>2</a:t>
            </a:fld>
            <a:endParaRPr lang="de-AT" altLang="de-DE"/>
          </a:p>
        </p:txBody>
      </p:sp>
    </p:spTree>
    <p:extLst>
      <p:ext uri="{BB962C8B-B14F-4D97-AF65-F5344CB8AC3E}">
        <p14:creationId xmlns:p14="http://schemas.microsoft.com/office/powerpoint/2010/main" val="63903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2950"/>
            <a:ext cx="6623050" cy="37258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3B4CC37-CC88-4158-84FB-BEE5B8BE5A83}" type="slidenum">
              <a:rPr lang="de-AT" altLang="de-DE" smtClean="0"/>
              <a:pPr/>
              <a:t>3</a:t>
            </a:fld>
            <a:endParaRPr lang="de-AT" altLang="de-DE"/>
          </a:p>
        </p:txBody>
      </p:sp>
    </p:spTree>
    <p:extLst>
      <p:ext uri="{BB962C8B-B14F-4D97-AF65-F5344CB8AC3E}">
        <p14:creationId xmlns:p14="http://schemas.microsoft.com/office/powerpoint/2010/main" val="345854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2950"/>
            <a:ext cx="6623050" cy="3725863"/>
          </a:xfrm>
        </p:spPr>
      </p:sp>
      <p:sp>
        <p:nvSpPr>
          <p:cNvPr id="3" name="Notizenplatzhalter 2"/>
          <p:cNvSpPr>
            <a:spLocks noGrp="1"/>
          </p:cNvSpPr>
          <p:nvPr>
            <p:ph type="body" idx="1"/>
          </p:nvPr>
        </p:nvSpPr>
        <p:spPr/>
        <p:txBody>
          <a:bodyPr/>
          <a:lstStyle/>
          <a:p>
            <a:r>
              <a:rPr lang="de-DE" dirty="0"/>
              <a:t>Tipp: ÖBFV-</a:t>
            </a:r>
            <a:r>
              <a:rPr lang="de-DE" dirty="0" err="1"/>
              <a:t>Blattler</a:t>
            </a:r>
            <a:r>
              <a:rPr lang="de-DE" dirty="0"/>
              <a:t> oder auch die dazugehörige App! Suche nach „</a:t>
            </a:r>
            <a:r>
              <a:rPr lang="de-DE" dirty="0" err="1"/>
              <a:t>Blattler</a:t>
            </a:r>
            <a:r>
              <a:rPr lang="de-DE" dirty="0"/>
              <a:t>“ in den jeweiligen Stores</a:t>
            </a:r>
          </a:p>
        </p:txBody>
      </p:sp>
      <p:sp>
        <p:nvSpPr>
          <p:cNvPr id="4" name="Foliennummernplatzhalter 3"/>
          <p:cNvSpPr>
            <a:spLocks noGrp="1"/>
          </p:cNvSpPr>
          <p:nvPr>
            <p:ph type="sldNum" sz="quarter" idx="5"/>
          </p:nvPr>
        </p:nvSpPr>
        <p:spPr/>
        <p:txBody>
          <a:bodyPr/>
          <a:lstStyle/>
          <a:p>
            <a:fld id="{43B4CC37-CC88-4158-84FB-BEE5B8BE5A83}" type="slidenum">
              <a:rPr lang="de-AT" altLang="de-DE" smtClean="0"/>
              <a:pPr/>
              <a:t>5</a:t>
            </a:fld>
            <a:endParaRPr lang="de-AT" altLang="de-DE"/>
          </a:p>
        </p:txBody>
      </p:sp>
    </p:spTree>
    <p:extLst>
      <p:ext uri="{BB962C8B-B14F-4D97-AF65-F5344CB8AC3E}">
        <p14:creationId xmlns:p14="http://schemas.microsoft.com/office/powerpoint/2010/main" val="1435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2950"/>
            <a:ext cx="6623050" cy="37258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3B4CC37-CC88-4158-84FB-BEE5B8BE5A83}" type="slidenum">
              <a:rPr lang="de-AT" altLang="de-DE" smtClean="0"/>
              <a:pPr/>
              <a:t>13</a:t>
            </a:fld>
            <a:endParaRPr lang="de-AT" altLang="de-DE"/>
          </a:p>
        </p:txBody>
      </p:sp>
    </p:spTree>
    <p:extLst>
      <p:ext uri="{BB962C8B-B14F-4D97-AF65-F5344CB8AC3E}">
        <p14:creationId xmlns:p14="http://schemas.microsoft.com/office/powerpoint/2010/main" val="295930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17226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67024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1"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43930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3027966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159913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88201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118196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4FB3953-1F5C-43B3-9EC9-3EDE8928DB57}" type="datetimeFigureOut">
              <a:rPr lang="de-DE" smtClean="0"/>
              <a:t>03.03.2025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715690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4FB3953-1F5C-43B3-9EC9-3EDE8928DB57}" type="datetimeFigureOut">
              <a:rPr lang="de-DE" smtClean="0"/>
              <a:t>03.03.2025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1028948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84FB3953-1F5C-43B3-9EC9-3EDE8928DB57}" type="datetimeFigureOut">
              <a:rPr lang="de-DE" smtClean="0"/>
              <a:t>03.03.2025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82312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3953-1F5C-43B3-9EC9-3EDE8928DB57}" type="datetimeFigureOut">
              <a:rPr lang="de-DE" smtClean="0"/>
              <a:t>03.03.2025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92329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1461042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84FB3953-1F5C-43B3-9EC9-3EDE8928DB57}" type="datetimeFigureOut">
              <a:rPr lang="de-DE" smtClean="0"/>
              <a:t>03.03.2025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681118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84FB3953-1F5C-43B3-9EC9-3EDE8928DB57}" type="datetimeFigureOut">
              <a:rPr lang="de-DE" smtClean="0"/>
              <a:t>03.03.2025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46488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172311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655345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271306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lstStyle>
            <a:lvl1pPr>
              <a:defRPr sz="4500"/>
            </a:lvl1pPr>
          </a:lstStyle>
          <a:p>
            <a:r>
              <a:rPr lang="de-DE"/>
              <a:t>Titelmasterformat durch Klicken bearbeiten</a:t>
            </a:r>
          </a:p>
        </p:txBody>
      </p:sp>
      <p:sp>
        <p:nvSpPr>
          <p:cNvPr id="3" name="Textplatzhalt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4FB3953-1F5C-43B3-9EC9-3EDE8928DB57}" type="datetimeFigureOut">
              <a:rPr lang="de-DE" smtClean="0"/>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00939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4FB3953-1F5C-43B3-9EC9-3EDE8928DB57}" type="datetimeFigureOut">
              <a:rPr lang="de-DE" smtClean="0"/>
              <a:t>03.03.2025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179984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Inhaltsplatzhalter 3"/>
          <p:cNvSpPr>
            <a:spLocks noGrp="1"/>
          </p:cNvSpPr>
          <p:nvPr>
            <p:ph sz="half" idx="2"/>
          </p:nvPr>
        </p:nvSpPr>
        <p:spPr>
          <a:xfrm>
            <a:off x="839789"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Inhaltsplatzhalter 5"/>
          <p:cNvSpPr>
            <a:spLocks noGrp="1"/>
          </p:cNvSpPr>
          <p:nvPr>
            <p:ph sz="quarter" idx="4"/>
          </p:nvPr>
        </p:nvSpPr>
        <p:spPr>
          <a:xfrm>
            <a:off x="6172201"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4FB3953-1F5C-43B3-9EC9-3EDE8928DB57}" type="datetimeFigureOut">
              <a:rPr lang="de-DE" smtClean="0"/>
              <a:t>03.03.2025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1220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4FB3953-1F5C-43B3-9EC9-3EDE8928DB57}" type="datetimeFigureOut">
              <a:rPr lang="de-DE" smtClean="0"/>
              <a:t>03.03.2025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61725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4FB3953-1F5C-43B3-9EC9-3EDE8928DB57}" type="datetimeFigureOut">
              <a:rPr lang="de-DE" smtClean="0"/>
              <a:t>03.03.2025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04277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de-DE"/>
              <a:t>Titelmasterformat durch Klicken bearbeiten</a:t>
            </a:r>
          </a:p>
        </p:txBody>
      </p:sp>
      <p:sp>
        <p:nvSpPr>
          <p:cNvPr id="3" name="Inhaltsplatzhalt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4FB3953-1F5C-43B3-9EC9-3EDE8928DB57}" type="datetimeFigureOut">
              <a:rPr lang="de-DE" smtClean="0"/>
              <a:t>03.03.2025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82001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de-DE"/>
              <a:t>Titelmasterformat durch Klicken bearbeiten</a:t>
            </a:r>
          </a:p>
        </p:txBody>
      </p:sp>
      <p:sp>
        <p:nvSpPr>
          <p:cNvPr id="3" name="Bildplatzhalt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4FB3953-1F5C-43B3-9EC9-3EDE8928DB57}" type="datetimeFigureOut">
              <a:rPr lang="de-DE" smtClean="0"/>
              <a:t>03.03.2025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10079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9FC"/>
        </a:solidFill>
        <a:effectLst/>
      </p:bgPr>
    </p:bg>
    <p:spTree>
      <p:nvGrpSpPr>
        <p:cNvPr id="1" name=""/>
        <p:cNvGrpSpPr/>
        <p:nvPr/>
      </p:nvGrpSpPr>
      <p:grpSpPr>
        <a:xfrm>
          <a:off x="0" y="0"/>
          <a:ext cx="0" cy="0"/>
          <a:chOff x="0" y="0"/>
          <a:chExt cx="0" cy="0"/>
        </a:xfrm>
      </p:grpSpPr>
      <p:sp>
        <p:nvSpPr>
          <p:cNvPr id="14" name="Rechteck 13"/>
          <p:cNvSpPr/>
          <p:nvPr userDrawn="1"/>
        </p:nvSpPr>
        <p:spPr>
          <a:xfrm rot="16200000">
            <a:off x="8404094" y="3069480"/>
            <a:ext cx="6857039" cy="720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userDrawn="1"/>
        </p:nvSpPr>
        <p:spPr>
          <a:xfrm>
            <a:off x="612" y="6138000"/>
            <a:ext cx="12192000" cy="720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2" y="1825625"/>
            <a:ext cx="10043311" cy="418399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9344026" y="6146802"/>
            <a:ext cx="9525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FB3953-1F5C-43B3-9EC9-3EDE8928DB57}" type="datetimeFigureOut">
              <a:rPr lang="de-DE" smtClean="0"/>
              <a:t>03.03.2025</a:t>
            </a:fld>
            <a:endParaRPr lang="de-DE" dirty="0"/>
          </a:p>
        </p:txBody>
      </p:sp>
      <p:sp>
        <p:nvSpPr>
          <p:cNvPr id="5" name="Fußzeilenplatzhalter 4"/>
          <p:cNvSpPr>
            <a:spLocks noGrp="1"/>
          </p:cNvSpPr>
          <p:nvPr>
            <p:ph type="ftr" sz="quarter" idx="3"/>
          </p:nvPr>
        </p:nvSpPr>
        <p:spPr>
          <a:xfrm>
            <a:off x="3495675" y="6146802"/>
            <a:ext cx="5753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0391775" y="6146802"/>
            <a:ext cx="48973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C7FB5F-B3C6-40DA-B0CB-269F3B515DF2}" type="slidenum">
              <a:rPr lang="de-DE" smtClean="0"/>
              <a:t>‹Nr.›</a:t>
            </a:fld>
            <a:endParaRPr lang="de-DE" dirty="0"/>
          </a:p>
        </p:txBody>
      </p:sp>
      <p:pic>
        <p:nvPicPr>
          <p:cNvPr id="7" name="Grafik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5145" y="5184000"/>
            <a:ext cx="1391035" cy="1800000"/>
          </a:xfrm>
          <a:prstGeom prst="rect">
            <a:avLst/>
          </a:prstGeom>
        </p:spPr>
      </p:pic>
      <p:sp>
        <p:nvSpPr>
          <p:cNvPr id="8" name="Rechteck 7"/>
          <p:cNvSpPr/>
          <p:nvPr userDrawn="1"/>
        </p:nvSpPr>
        <p:spPr>
          <a:xfrm>
            <a:off x="11880771" y="414839"/>
            <a:ext cx="97200" cy="504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rot="16200000">
            <a:off x="5745440" y="1554932"/>
            <a:ext cx="93600" cy="1008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rot="16200000">
            <a:off x="5705931" y="1557342"/>
            <a:ext cx="93600" cy="10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p:cNvGrpSpPr/>
          <p:nvPr userDrawn="1"/>
        </p:nvGrpSpPr>
        <p:grpSpPr>
          <a:xfrm>
            <a:off x="621513" y="237220"/>
            <a:ext cx="11503449" cy="6749161"/>
            <a:chOff x="621511" y="237220"/>
            <a:chExt cx="11503449" cy="6749161"/>
          </a:xfrm>
        </p:grpSpPr>
        <p:sp>
          <p:nvSpPr>
            <p:cNvPr id="9" name="Rechteck 8"/>
            <p:cNvSpPr/>
            <p:nvPr userDrawn="1"/>
          </p:nvSpPr>
          <p:spPr>
            <a:xfrm>
              <a:off x="11976751" y="237220"/>
              <a:ext cx="97200" cy="522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3925" y="5186381"/>
              <a:ext cx="1391035" cy="1800000"/>
            </a:xfrm>
            <a:prstGeom prst="rect">
              <a:avLst/>
            </a:prstGeom>
          </p:spPr>
        </p:pic>
        <p:sp>
          <p:nvSpPr>
            <p:cNvPr id="17" name="Rechteck 16"/>
            <p:cNvSpPr/>
            <p:nvPr userDrawn="1"/>
          </p:nvSpPr>
          <p:spPr>
            <a:xfrm>
              <a:off x="11879551" y="417220"/>
              <a:ext cx="97200" cy="504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rot="16200000">
              <a:off x="5744221" y="1557313"/>
              <a:ext cx="93600" cy="1008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userDrawn="1"/>
          </p:nvSpPr>
          <p:spPr>
            <a:xfrm rot="16200000">
              <a:off x="5704711" y="1559723"/>
              <a:ext cx="93600" cy="10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Textfeld 20"/>
          <p:cNvSpPr txBox="1"/>
          <p:nvPr userDrawn="1"/>
        </p:nvSpPr>
        <p:spPr>
          <a:xfrm>
            <a:off x="749801" y="6132828"/>
            <a:ext cx="2650624" cy="346249"/>
          </a:xfrm>
          <a:prstGeom prst="rect">
            <a:avLst/>
          </a:prstGeom>
          <a:noFill/>
        </p:spPr>
        <p:txBody>
          <a:bodyPr wrap="square" rtlCol="0">
            <a:spAutoFit/>
          </a:bodyPr>
          <a:lstStyle/>
          <a:p>
            <a:r>
              <a:rPr lang="de-DE" sz="600" b="1" i="1" dirty="0">
                <a:latin typeface="Arial" panose="020B0604020202020204" pitchFamily="34" charset="0"/>
                <a:cs typeface="Arial" panose="020B0604020202020204" pitchFamily="34" charset="0"/>
              </a:rPr>
              <a:t>Niederösterreichsicher Landesfeuerwehrverband</a:t>
            </a:r>
          </a:p>
          <a:p>
            <a:r>
              <a:rPr lang="de-DE" sz="1050" dirty="0">
                <a:solidFill>
                  <a:schemeClr val="bg1">
                    <a:lumMod val="50000"/>
                  </a:schemeClr>
                </a:solidFill>
                <a:latin typeface="Kravitz" panose="00000400000000000000" pitchFamily="2" charset="0"/>
              </a:rPr>
              <a:t>Landesfeuerwehrkommando</a:t>
            </a:r>
          </a:p>
        </p:txBody>
      </p:sp>
    </p:spTree>
    <p:extLst>
      <p:ext uri="{BB962C8B-B14F-4D97-AF65-F5344CB8AC3E}">
        <p14:creationId xmlns:p14="http://schemas.microsoft.com/office/powerpoint/2010/main" val="2676826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B3953-1F5C-43B3-9EC9-3EDE8928DB57}" type="datetimeFigureOut">
              <a:rPr lang="de-DE" smtClean="0"/>
              <a:t>03.03.2025</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7FB5F-B3C6-40DA-B0CB-269F3B515DF2}" type="slidenum">
              <a:rPr lang="de-DE" smtClean="0"/>
              <a:t>‹Nr.›</a:t>
            </a:fld>
            <a:endParaRPr lang="de-DE" dirty="0"/>
          </a:p>
        </p:txBody>
      </p:sp>
      <p:sp>
        <p:nvSpPr>
          <p:cNvPr id="7" name="Rechteck 6"/>
          <p:cNvSpPr/>
          <p:nvPr userDrawn="1"/>
        </p:nvSpPr>
        <p:spPr>
          <a:xfrm rot="16200000">
            <a:off x="8404094" y="3069480"/>
            <a:ext cx="6857039" cy="720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612" y="6138000"/>
            <a:ext cx="12192000" cy="720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5145" y="5184000"/>
            <a:ext cx="1391035" cy="1800000"/>
          </a:xfrm>
          <a:prstGeom prst="rect">
            <a:avLst/>
          </a:prstGeom>
        </p:spPr>
      </p:pic>
      <p:sp>
        <p:nvSpPr>
          <p:cNvPr id="10" name="Rechteck 9"/>
          <p:cNvSpPr/>
          <p:nvPr userDrawn="1"/>
        </p:nvSpPr>
        <p:spPr>
          <a:xfrm>
            <a:off x="11880771" y="414839"/>
            <a:ext cx="97200" cy="504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rot="16200000">
            <a:off x="5745440" y="1554932"/>
            <a:ext cx="93600" cy="1008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rot="16200000">
            <a:off x="5705931" y="1557342"/>
            <a:ext cx="93600" cy="10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p:cNvGrpSpPr/>
          <p:nvPr userDrawn="1"/>
        </p:nvGrpSpPr>
        <p:grpSpPr>
          <a:xfrm>
            <a:off x="621513" y="237220"/>
            <a:ext cx="11503449" cy="6749161"/>
            <a:chOff x="621511" y="237220"/>
            <a:chExt cx="11503449" cy="6749161"/>
          </a:xfrm>
        </p:grpSpPr>
        <p:sp>
          <p:nvSpPr>
            <p:cNvPr id="14" name="Rechteck 13"/>
            <p:cNvSpPr/>
            <p:nvPr userDrawn="1"/>
          </p:nvSpPr>
          <p:spPr>
            <a:xfrm>
              <a:off x="11976751" y="237220"/>
              <a:ext cx="97200" cy="522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3925" y="5186381"/>
              <a:ext cx="1391035" cy="1800000"/>
            </a:xfrm>
            <a:prstGeom prst="rect">
              <a:avLst/>
            </a:prstGeom>
          </p:spPr>
        </p:pic>
        <p:sp>
          <p:nvSpPr>
            <p:cNvPr id="16" name="Rechteck 15"/>
            <p:cNvSpPr/>
            <p:nvPr userDrawn="1"/>
          </p:nvSpPr>
          <p:spPr>
            <a:xfrm>
              <a:off x="11879551" y="417220"/>
              <a:ext cx="97200" cy="504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rot="16200000">
              <a:off x="5744221" y="1557313"/>
              <a:ext cx="93600" cy="1008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rot="16200000">
              <a:off x="5704711" y="1559723"/>
              <a:ext cx="93600" cy="10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9" name="Textfeld 18"/>
          <p:cNvSpPr txBox="1"/>
          <p:nvPr userDrawn="1"/>
        </p:nvSpPr>
        <p:spPr>
          <a:xfrm>
            <a:off x="749801" y="6132828"/>
            <a:ext cx="2650624" cy="346249"/>
          </a:xfrm>
          <a:prstGeom prst="rect">
            <a:avLst/>
          </a:prstGeom>
          <a:noFill/>
        </p:spPr>
        <p:txBody>
          <a:bodyPr wrap="square" rtlCol="0">
            <a:spAutoFit/>
          </a:bodyPr>
          <a:lstStyle/>
          <a:p>
            <a:r>
              <a:rPr lang="de-DE" sz="600" b="1" i="1" dirty="0">
                <a:latin typeface="Arial" panose="020B0604020202020204" pitchFamily="34" charset="0"/>
                <a:cs typeface="Arial" panose="020B0604020202020204" pitchFamily="34" charset="0"/>
              </a:rPr>
              <a:t>Niederösterreichsicher Landesfeuerwehrverband</a:t>
            </a:r>
          </a:p>
          <a:p>
            <a:r>
              <a:rPr lang="de-DE" sz="1050" dirty="0">
                <a:solidFill>
                  <a:schemeClr val="bg1">
                    <a:lumMod val="50000"/>
                  </a:schemeClr>
                </a:solidFill>
                <a:latin typeface="Kravitz" panose="00000400000000000000" pitchFamily="2" charset="0"/>
              </a:rPr>
              <a:t>Landesfeuerwehrkommando</a:t>
            </a:r>
          </a:p>
        </p:txBody>
      </p:sp>
    </p:spTree>
    <p:extLst>
      <p:ext uri="{BB962C8B-B14F-4D97-AF65-F5344CB8AC3E}">
        <p14:creationId xmlns:p14="http://schemas.microsoft.com/office/powerpoint/2010/main" val="12622287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4.xml"/><Relationship Id="rId4" Type="http://schemas.openxmlformats.org/officeDocument/2006/relationships/image" Target="../media/image3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4.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4.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4.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4.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135188" y="5222876"/>
            <a:ext cx="763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de-DE" sz="2400" b="1" dirty="0"/>
              <a:t>B.3 Gefahren an Einsatzstellen</a:t>
            </a:r>
          </a:p>
        </p:txBody>
      </p:sp>
      <p:sp>
        <p:nvSpPr>
          <p:cNvPr id="3077" name="WordArt 5"/>
          <p:cNvSpPr>
            <a:spLocks noChangeArrowheads="1" noChangeShapeType="1" noTextEdit="1"/>
          </p:cNvSpPr>
          <p:nvPr/>
        </p:nvSpPr>
        <p:spPr bwMode="auto">
          <a:xfrm>
            <a:off x="2243436" y="332656"/>
            <a:ext cx="7776864" cy="1977941"/>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38"/>
              </a:avLst>
            </a:prstTxWarp>
          </a:bodyPr>
          <a:lstStyle/>
          <a:p>
            <a:pPr algn="ctr"/>
            <a:r>
              <a:rPr lang="de-DE" sz="3600" kern="10" dirty="0">
                <a:ln w="9525">
                  <a:solidFill>
                    <a:srgbClr val="000000"/>
                  </a:solidFill>
                  <a:round/>
                  <a:headEnd/>
                  <a:tailEnd/>
                </a:ln>
                <a:solidFill>
                  <a:srgbClr val="000000"/>
                </a:solidFill>
                <a:latin typeface="Arial Black"/>
              </a:rPr>
              <a:t>NÖ FEUERWEHR Basiswissen</a:t>
            </a:r>
          </a:p>
        </p:txBody>
      </p:sp>
      <p:pic>
        <p:nvPicPr>
          <p:cNvPr id="4" name="Grafik 3">
            <a:extLst>
              <a:ext uri="{FF2B5EF4-FFF2-40B4-BE49-F238E27FC236}">
                <a16:creationId xmlns:a16="http://schemas.microsoft.com/office/drawing/2014/main" id="{E6D1235A-CFF2-4596-AF19-0B929D3A4BF3}"/>
              </a:ext>
            </a:extLst>
          </p:cNvPr>
          <p:cNvPicPr>
            <a:picLocks noChangeAspect="1"/>
          </p:cNvPicPr>
          <p:nvPr/>
        </p:nvPicPr>
        <p:blipFill>
          <a:blip r:embed="rId3"/>
          <a:stretch>
            <a:fillRect/>
          </a:stretch>
        </p:blipFill>
        <p:spPr>
          <a:xfrm rot="21242743">
            <a:off x="4968158" y="2155362"/>
            <a:ext cx="1966759" cy="2779116"/>
          </a:xfrm>
          <a:prstGeom prst="rect">
            <a:avLst/>
          </a:prstGeom>
        </p:spPr>
      </p:pic>
      <p:sp>
        <p:nvSpPr>
          <p:cNvPr id="6" name="Textfeld 5">
            <a:extLst>
              <a:ext uri="{FF2B5EF4-FFF2-40B4-BE49-F238E27FC236}">
                <a16:creationId xmlns:a16="http://schemas.microsoft.com/office/drawing/2014/main" id="{66E00A68-6C12-4B59-8C4B-AE63C9B7B9D5}"/>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ChangeArrowheads="1"/>
          </p:cNvSpPr>
          <p:nvPr/>
        </p:nvSpPr>
        <p:spPr bwMode="auto">
          <a:xfrm>
            <a:off x="1847850" y="260350"/>
            <a:ext cx="8229600" cy="1143000"/>
          </a:xfrm>
          <a:prstGeom prst="rect">
            <a:avLst/>
          </a:prstGeom>
          <a:noFill/>
          <a:ln w="9525">
            <a:noFill/>
            <a:miter lim="800000"/>
            <a:headEnd/>
            <a:tailEnd/>
          </a:ln>
          <a:effectLst/>
        </p:spPr>
        <p:txBody>
          <a:bodyPr anchor="ct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defRPr/>
            </a:pPr>
            <a:r>
              <a:rPr lang="de-AT" altLang="de-DE" kern="0" dirty="0"/>
              <a:t>Schutz vor gefährlichen Stoffen</a:t>
            </a:r>
          </a:p>
        </p:txBody>
      </p:sp>
      <p:sp>
        <p:nvSpPr>
          <p:cNvPr id="7" name="Inhaltsplatzhalter 2"/>
          <p:cNvSpPr txBox="1">
            <a:spLocks noChangeArrowheads="1"/>
          </p:cNvSpPr>
          <p:nvPr/>
        </p:nvSpPr>
        <p:spPr bwMode="auto">
          <a:xfrm>
            <a:off x="1936751" y="1557339"/>
            <a:ext cx="8137525" cy="4321175"/>
          </a:xfrm>
          <a:prstGeom prst="rect">
            <a:avLst/>
          </a:prstGeom>
          <a:noFill/>
          <a:ln w="9525">
            <a:noFill/>
            <a:miter lim="800000"/>
            <a:headEnd/>
            <a:tailEnd/>
          </a:ln>
          <a:effectLst/>
        </p:spPr>
        <p:txBody>
          <a:bodyPr>
            <a:normAutofit fontScale="92500" lnSpcReduction="10000"/>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de-DE" altLang="de-DE" dirty="0"/>
              <a:t>Die 3 A – Regel</a:t>
            </a:r>
          </a:p>
          <a:p>
            <a:endParaRPr lang="de-DE" altLang="de-DE" sz="2400" dirty="0"/>
          </a:p>
          <a:p>
            <a:pPr algn="l"/>
            <a:r>
              <a:rPr lang="de-DE" altLang="de-DE" b="1" dirty="0">
                <a:solidFill>
                  <a:srgbClr val="FF0000"/>
                </a:solidFill>
              </a:rPr>
              <a:t>A</a:t>
            </a:r>
            <a:r>
              <a:rPr lang="de-DE" altLang="de-DE" dirty="0"/>
              <a:t>bstand halten – so groß wie möglich</a:t>
            </a:r>
          </a:p>
          <a:p>
            <a:pPr algn="l"/>
            <a:endParaRPr lang="de-DE" altLang="de-DE" dirty="0"/>
          </a:p>
          <a:p>
            <a:pPr algn="l"/>
            <a:r>
              <a:rPr lang="de-DE" altLang="de-DE" b="1" dirty="0">
                <a:solidFill>
                  <a:srgbClr val="FF0000"/>
                </a:solidFill>
              </a:rPr>
              <a:t>A</a:t>
            </a:r>
            <a:r>
              <a:rPr lang="de-DE" altLang="de-DE" dirty="0"/>
              <a:t>ufenthaltszeit – so kurz wie möglich</a:t>
            </a:r>
          </a:p>
          <a:p>
            <a:pPr algn="l"/>
            <a:endParaRPr lang="de-DE" altLang="de-DE" dirty="0"/>
          </a:p>
          <a:p>
            <a:pPr algn="l"/>
            <a:r>
              <a:rPr lang="de-DE" altLang="de-DE" b="1" dirty="0">
                <a:solidFill>
                  <a:srgbClr val="FF0000"/>
                </a:solidFill>
              </a:rPr>
              <a:t>A</a:t>
            </a:r>
            <a:r>
              <a:rPr lang="de-DE" altLang="de-DE" dirty="0"/>
              <a:t>bschirmung – so gut wie möglich</a:t>
            </a:r>
          </a:p>
          <a:p>
            <a:pPr algn="l"/>
            <a:endParaRPr lang="de-DE" altLang="de-DE" sz="2400" dirty="0"/>
          </a:p>
          <a:p>
            <a:pPr algn="l"/>
            <a:r>
              <a:rPr lang="de-DE" altLang="de-DE" sz="2400" dirty="0">
                <a:solidFill>
                  <a:srgbClr val="FF0000"/>
                </a:solidFill>
              </a:rPr>
              <a:t>Ein unbekannter Stoff birgt eine unbekannte Gefahr!</a:t>
            </a: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408502" y="2034226"/>
            <a:ext cx="1575286" cy="9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55178" y="3158506"/>
            <a:ext cx="1281934" cy="98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408502" y="4393488"/>
            <a:ext cx="1490302" cy="8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1F13251B-8A73-4949-BF09-56D9CA48CBB6}"/>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12431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AT" altLang="de-DE"/>
              <a:t>Verbote an der Einsatzstelle</a:t>
            </a:r>
          </a:p>
        </p:txBody>
      </p:sp>
      <p:sp>
        <p:nvSpPr>
          <p:cNvPr id="5" name="Inhaltsplatzhalter 2"/>
          <p:cNvSpPr txBox="1">
            <a:spLocks noChangeArrowheads="1"/>
          </p:cNvSpPr>
          <p:nvPr/>
        </p:nvSpPr>
        <p:spPr bwMode="auto">
          <a:xfrm>
            <a:off x="1936751" y="1557339"/>
            <a:ext cx="8137525" cy="1079574"/>
          </a:xfrm>
          <a:prstGeom prst="rect">
            <a:avLst/>
          </a:prstGeom>
          <a:noFill/>
          <a:ln w="9525">
            <a:noFill/>
            <a:miter lim="800000"/>
            <a:headEnd/>
            <a:tailEnd/>
          </a:ln>
          <a:effectLst/>
        </p:spPr>
        <p:txBody>
          <a:bodyPr>
            <a:normAutofit/>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de-DE" altLang="de-DE" dirty="0"/>
              <a:t>Währen des Feuerwehreinsatzes sollte man an der Einsatzstelle keinesfalls:</a:t>
            </a:r>
            <a:endParaRPr lang="de-DE" altLang="de-DE" sz="2400" dirty="0">
              <a:solidFill>
                <a:srgbClr val="FF0000"/>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311" y="3424579"/>
            <a:ext cx="1797957" cy="1800000"/>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96" y="3424579"/>
            <a:ext cx="1810274" cy="1800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800" y="3424579"/>
            <a:ext cx="1802055" cy="1800000"/>
          </a:xfrm>
          <a:prstGeom prst="rect">
            <a:avLst/>
          </a:prstGeom>
        </p:spPr>
      </p:pic>
      <p:sp>
        <p:nvSpPr>
          <p:cNvPr id="8" name="Textfeld 7">
            <a:extLst>
              <a:ext uri="{FF2B5EF4-FFF2-40B4-BE49-F238E27FC236}">
                <a16:creationId xmlns:a16="http://schemas.microsoft.com/office/drawing/2014/main" id="{229F08A7-F74D-42AB-A738-D57912B2B4FB}"/>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308272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ChangeArrowheads="1"/>
          </p:cNvSpPr>
          <p:nvPr/>
        </p:nvSpPr>
        <p:spPr bwMode="auto">
          <a:xfrm>
            <a:off x="1847850" y="260350"/>
            <a:ext cx="8229600" cy="1143000"/>
          </a:xfrm>
          <a:prstGeom prst="rect">
            <a:avLst/>
          </a:prstGeom>
          <a:noFill/>
          <a:ln w="9525">
            <a:noFill/>
            <a:miter lim="800000"/>
            <a:headEnd/>
            <a:tailEnd/>
          </a:ln>
          <a:effectLst/>
        </p:spPr>
        <p:txBody>
          <a:bodyPr anchor="ct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defRPr/>
            </a:pPr>
            <a:r>
              <a:rPr lang="de-AT" altLang="de-DE" kern="0" dirty="0"/>
              <a:t>Gefahren an der Einsatzstelle</a:t>
            </a:r>
          </a:p>
        </p:txBody>
      </p:sp>
      <p:sp>
        <p:nvSpPr>
          <p:cNvPr id="7" name="Inhaltsplatzhalter 2"/>
          <p:cNvSpPr txBox="1">
            <a:spLocks noChangeArrowheads="1"/>
          </p:cNvSpPr>
          <p:nvPr/>
        </p:nvSpPr>
        <p:spPr bwMode="auto">
          <a:xfrm>
            <a:off x="1936751" y="1557338"/>
            <a:ext cx="8137525" cy="4319934"/>
          </a:xfrm>
          <a:prstGeom prst="rect">
            <a:avLst/>
          </a:prstGeom>
          <a:noFill/>
          <a:ln w="9525">
            <a:noFill/>
            <a:miter lim="800000"/>
            <a:headEnd/>
            <a:tailEnd/>
          </a:ln>
          <a:effectLst/>
        </p:spPr>
        <p:txBody>
          <a:bodyPr>
            <a:normAutofit lnSpcReduction="10000"/>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l"/>
            <a:r>
              <a:rPr lang="de-DE" altLang="de-DE" sz="2000" b="1" dirty="0"/>
              <a:t>Um die Gefahren zu erkennen wird die 4A-1C-4E Regel angewandt!</a:t>
            </a:r>
          </a:p>
          <a:p>
            <a:pPr algn="l"/>
            <a:endParaRPr lang="de-DE" altLang="de-DE" sz="2000" b="1" dirty="0"/>
          </a:p>
          <a:p>
            <a:pPr marL="457200" indent="-457200" algn="l">
              <a:buFont typeface="Arial" panose="020B0604020202020204" pitchFamily="34" charset="0"/>
              <a:buChar char="•"/>
            </a:pPr>
            <a:r>
              <a:rPr lang="de-DE" altLang="de-DE" sz="2000" b="1" dirty="0">
                <a:solidFill>
                  <a:srgbClr val="FF0000"/>
                </a:solidFill>
              </a:rPr>
              <a:t>A</a:t>
            </a:r>
            <a:r>
              <a:rPr lang="de-DE" altLang="de-DE" sz="2000" dirty="0"/>
              <a:t>usbreitung</a:t>
            </a:r>
          </a:p>
          <a:p>
            <a:pPr marL="457200" indent="-457200" algn="l">
              <a:buFont typeface="Arial" panose="020B0604020202020204" pitchFamily="34" charset="0"/>
              <a:buChar char="•"/>
            </a:pPr>
            <a:r>
              <a:rPr lang="de-DE" altLang="de-DE" sz="2000" b="1" dirty="0">
                <a:solidFill>
                  <a:srgbClr val="FF0000"/>
                </a:solidFill>
              </a:rPr>
              <a:t>A</a:t>
            </a:r>
            <a:r>
              <a:rPr lang="de-DE" altLang="de-DE" sz="2000" dirty="0"/>
              <a:t>temgifte</a:t>
            </a:r>
          </a:p>
          <a:p>
            <a:pPr marL="457200" indent="-457200" algn="l">
              <a:buFont typeface="Arial" panose="020B0604020202020204" pitchFamily="34" charset="0"/>
              <a:buChar char="•"/>
            </a:pPr>
            <a:r>
              <a:rPr lang="de-DE" altLang="de-DE" sz="2000" b="1" dirty="0">
                <a:solidFill>
                  <a:srgbClr val="FF0000"/>
                </a:solidFill>
              </a:rPr>
              <a:t>A</a:t>
            </a:r>
            <a:r>
              <a:rPr lang="de-DE" altLang="de-DE" sz="2000" dirty="0"/>
              <a:t>ngstreaktionen</a:t>
            </a:r>
          </a:p>
          <a:p>
            <a:pPr marL="457200" indent="-457200" algn="l">
              <a:buFont typeface="Arial" panose="020B0604020202020204" pitchFamily="34" charset="0"/>
              <a:buChar char="•"/>
            </a:pPr>
            <a:r>
              <a:rPr lang="de-DE" altLang="de-DE" sz="2000" b="1" dirty="0">
                <a:solidFill>
                  <a:srgbClr val="FF0000"/>
                </a:solidFill>
              </a:rPr>
              <a:t>A</a:t>
            </a:r>
            <a:r>
              <a:rPr lang="de-DE" altLang="de-DE" sz="2000" dirty="0"/>
              <a:t>tomare Gefahren</a:t>
            </a:r>
          </a:p>
          <a:p>
            <a:pPr marL="457200" indent="-457200" algn="l">
              <a:buFont typeface="Arial" panose="020B0604020202020204" pitchFamily="34" charset="0"/>
              <a:buChar char="•"/>
            </a:pPr>
            <a:endParaRPr lang="de-DE" altLang="de-DE" sz="1200" dirty="0"/>
          </a:p>
          <a:p>
            <a:pPr marL="457200" indent="-457200" algn="l">
              <a:buFont typeface="Arial" panose="020B0604020202020204" pitchFamily="34" charset="0"/>
              <a:buChar char="•"/>
            </a:pPr>
            <a:r>
              <a:rPr lang="de-DE" altLang="de-DE" sz="2000" b="1" dirty="0">
                <a:solidFill>
                  <a:srgbClr val="FF0000"/>
                </a:solidFill>
              </a:rPr>
              <a:t>C</a:t>
            </a:r>
            <a:r>
              <a:rPr lang="de-DE" altLang="de-DE" sz="2000" dirty="0"/>
              <a:t>hemische Gefahren</a:t>
            </a:r>
          </a:p>
          <a:p>
            <a:pPr marL="457200" indent="-457200" algn="l">
              <a:buFont typeface="Arial" panose="020B0604020202020204" pitchFamily="34" charset="0"/>
              <a:buChar char="•"/>
            </a:pPr>
            <a:endParaRPr lang="de-DE" altLang="de-DE" sz="1200" dirty="0"/>
          </a:p>
          <a:p>
            <a:pPr marL="457200" indent="-457200" algn="l">
              <a:buFont typeface="Arial" panose="020B0604020202020204" pitchFamily="34" charset="0"/>
              <a:buChar char="•"/>
            </a:pPr>
            <a:r>
              <a:rPr lang="de-DE" altLang="de-DE" sz="2000" b="1" dirty="0">
                <a:solidFill>
                  <a:srgbClr val="FF0000"/>
                </a:solidFill>
              </a:rPr>
              <a:t>E</a:t>
            </a:r>
            <a:r>
              <a:rPr lang="de-DE" altLang="de-DE" sz="2000" dirty="0"/>
              <a:t>xplosion</a:t>
            </a:r>
          </a:p>
          <a:p>
            <a:pPr marL="457200" indent="-457200" algn="l">
              <a:buFont typeface="Arial" panose="020B0604020202020204" pitchFamily="34" charset="0"/>
              <a:buChar char="•"/>
            </a:pPr>
            <a:r>
              <a:rPr lang="de-DE" altLang="de-DE" sz="2000" b="1" dirty="0">
                <a:solidFill>
                  <a:srgbClr val="FF0000"/>
                </a:solidFill>
              </a:rPr>
              <a:t>E</a:t>
            </a:r>
            <a:r>
              <a:rPr lang="de-DE" altLang="de-DE" sz="2000" dirty="0"/>
              <a:t>insturz/Absturz</a:t>
            </a:r>
          </a:p>
          <a:p>
            <a:pPr marL="457200" indent="-457200" algn="l">
              <a:buFont typeface="Arial" panose="020B0604020202020204" pitchFamily="34" charset="0"/>
              <a:buChar char="•"/>
            </a:pPr>
            <a:r>
              <a:rPr lang="de-DE" altLang="de-DE" sz="2000" b="1" dirty="0">
                <a:solidFill>
                  <a:srgbClr val="FF0000"/>
                </a:solidFill>
              </a:rPr>
              <a:t>E</a:t>
            </a:r>
            <a:r>
              <a:rPr lang="de-DE" altLang="de-DE" sz="2000" dirty="0"/>
              <a:t>lektrizität</a:t>
            </a:r>
          </a:p>
          <a:p>
            <a:pPr marL="457200" indent="-457200" algn="l">
              <a:buFont typeface="Arial" panose="020B0604020202020204" pitchFamily="34" charset="0"/>
              <a:buChar char="•"/>
            </a:pPr>
            <a:r>
              <a:rPr lang="de-DE" altLang="de-DE" sz="2000" b="1" dirty="0">
                <a:solidFill>
                  <a:srgbClr val="FF0000"/>
                </a:solidFill>
              </a:rPr>
              <a:t>E</a:t>
            </a:r>
            <a:r>
              <a:rPr lang="de-DE" altLang="de-DE" sz="2000" dirty="0"/>
              <a:t>rkrankung/Verletzung</a:t>
            </a:r>
            <a:endParaRPr lang="de-DE" altLang="de-DE" sz="2000" b="1" dirty="0"/>
          </a:p>
          <a:p>
            <a:pPr algn="l"/>
            <a:endParaRPr lang="de-DE" altLang="de-DE" sz="2000" b="1" dirty="0"/>
          </a:p>
        </p:txBody>
      </p:sp>
      <p:sp>
        <p:nvSpPr>
          <p:cNvPr id="2" name="Textfeld 1"/>
          <p:cNvSpPr txBox="1"/>
          <p:nvPr/>
        </p:nvSpPr>
        <p:spPr>
          <a:xfrm>
            <a:off x="5663952" y="2204865"/>
            <a:ext cx="4032448" cy="3508653"/>
          </a:xfrm>
          <a:prstGeom prst="rect">
            <a:avLst/>
          </a:prstGeom>
          <a:solidFill>
            <a:schemeClr val="bg1"/>
          </a:solidFill>
          <a:ln w="28575">
            <a:solidFill>
              <a:srgbClr val="FF0000"/>
            </a:solidFill>
          </a:ln>
        </p:spPr>
        <p:txBody>
          <a:bodyPr wrap="square" rtlCol="0">
            <a:spAutoFit/>
          </a:bodyPr>
          <a:lstStyle/>
          <a:p>
            <a:pPr algn="ctr"/>
            <a:r>
              <a:rPr lang="de-DE" altLang="de-DE" sz="6000" b="1" dirty="0">
                <a:solidFill>
                  <a:srgbClr val="FF0000"/>
                </a:solidFill>
              </a:rPr>
              <a:t>!</a:t>
            </a:r>
          </a:p>
          <a:p>
            <a:r>
              <a:rPr lang="de-DE" altLang="de-DE" b="1" dirty="0"/>
              <a:t>Bei unmittelbar erkannter Gefahr:</a:t>
            </a:r>
          </a:p>
          <a:p>
            <a:endParaRPr lang="de-DE" altLang="de-DE" b="1" dirty="0"/>
          </a:p>
          <a:p>
            <a:pPr algn="ctr"/>
            <a:r>
              <a:rPr lang="de-DE" altLang="de-DE" b="1" dirty="0"/>
              <a:t>Hinweis an Truppführer und Verhalten nach 3-A Regel</a:t>
            </a:r>
          </a:p>
          <a:p>
            <a:pPr algn="ctr"/>
            <a:endParaRPr lang="de-DE" altLang="de-DE" b="1" dirty="0"/>
          </a:p>
          <a:p>
            <a:pPr algn="ctr"/>
            <a:r>
              <a:rPr lang="de-DE" altLang="de-DE" b="1" dirty="0"/>
              <a:t>Sofort Rückmeldung des Truppführers an den Gruppenkommandanten!</a:t>
            </a:r>
            <a:endParaRPr lang="de-DE" altLang="de-DE" dirty="0"/>
          </a:p>
          <a:p>
            <a:endParaRPr lang="de-DE" dirty="0"/>
          </a:p>
        </p:txBody>
      </p:sp>
      <p:sp>
        <p:nvSpPr>
          <p:cNvPr id="8" name="Textfeld 7">
            <a:extLst>
              <a:ext uri="{FF2B5EF4-FFF2-40B4-BE49-F238E27FC236}">
                <a16:creationId xmlns:a16="http://schemas.microsoft.com/office/drawing/2014/main" id="{04358825-9814-436C-835C-72EEFD9C6D6F}"/>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41532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altLang="de-DE" b="1" dirty="0">
                <a:solidFill>
                  <a:srgbClr val="FF0000"/>
                </a:solidFill>
              </a:rPr>
              <a:t>A</a:t>
            </a:r>
            <a:r>
              <a:rPr lang="de-DE" altLang="de-DE" dirty="0"/>
              <a:t>usbreitung</a:t>
            </a:r>
            <a:endParaRPr lang="de-AT" altLang="de-DE" dirty="0"/>
          </a:p>
        </p:txBody>
      </p:sp>
      <p:sp>
        <p:nvSpPr>
          <p:cNvPr id="6" name="Inhaltsplatzhalter 2"/>
          <p:cNvSpPr txBox="1">
            <a:spLocks noChangeArrowheads="1"/>
          </p:cNvSpPr>
          <p:nvPr/>
        </p:nvSpPr>
        <p:spPr bwMode="auto">
          <a:xfrm>
            <a:off x="1703389" y="1412876"/>
            <a:ext cx="8135937" cy="46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de-DE" altLang="de-DE" dirty="0"/>
              <a:t>Ausbreitung kann sowohl eine Vergrößerung der Gefahr, als auch eine räumliche Ausweitung des Schadensereignisses bedeuten.</a:t>
            </a:r>
          </a:p>
          <a:p>
            <a:endParaRPr lang="de-DE" altLang="de-DE" b="1" dirty="0"/>
          </a:p>
          <a:p>
            <a:r>
              <a:rPr lang="de-DE" altLang="de-DE" b="1" dirty="0"/>
              <a:t>Brandeinsatz </a:t>
            </a:r>
            <a:endParaRPr lang="de-DE" altLang="de-DE" dirty="0"/>
          </a:p>
          <a:p>
            <a:pPr lvl="1"/>
            <a:r>
              <a:rPr lang="de-DE" altLang="de-DE" dirty="0"/>
              <a:t>Wärmeleitung, Wärmestrahlung, Wärmeströmung, Art, Menge oder Zustand brennbarer Stoffe, </a:t>
            </a:r>
            <a:r>
              <a:rPr lang="de-DE" altLang="de-DE" dirty="0" err="1"/>
              <a:t>Flashover</a:t>
            </a:r>
            <a:r>
              <a:rPr lang="de-DE" altLang="de-DE" dirty="0"/>
              <a:t> sowie Funkenflug. </a:t>
            </a:r>
          </a:p>
          <a:p>
            <a:pPr lvl="1"/>
            <a:r>
              <a:rPr lang="de-DE" altLang="de-DE" dirty="0"/>
              <a:t>Druckanstieg in Behältern oder Tanks mit Gasen und Flüssigkeiten. </a:t>
            </a:r>
          </a:p>
          <a:p>
            <a:pPr lvl="1"/>
            <a:r>
              <a:rPr lang="de-DE" altLang="de-DE" dirty="0"/>
              <a:t>Einsatz ungeeigneter Löschmittel oder falscher Löschtaktik. </a:t>
            </a:r>
          </a:p>
          <a:p>
            <a:r>
              <a:rPr lang="de-DE" altLang="de-DE" b="1" dirty="0"/>
              <a:t>Technischer Einsatz </a:t>
            </a:r>
            <a:endParaRPr lang="de-DE" altLang="de-DE" dirty="0"/>
          </a:p>
          <a:p>
            <a:pPr lvl="1"/>
            <a:r>
              <a:rPr lang="de-DE" altLang="de-DE" dirty="0"/>
              <a:t>Folgeunfälle</a:t>
            </a:r>
          </a:p>
          <a:p>
            <a:pPr lvl="1"/>
            <a:r>
              <a:rPr lang="de-DE" altLang="de-DE" dirty="0"/>
              <a:t>ausströmende Gase oder auslaufende Flüssigkeiten. </a:t>
            </a:r>
          </a:p>
          <a:p>
            <a:pPr marL="0" indent="0">
              <a:buNone/>
            </a:pPr>
            <a:endParaRPr lang="de-DE" altLang="de-DE" b="1" dirty="0"/>
          </a:p>
          <a:p>
            <a:r>
              <a:rPr lang="de-DE" altLang="de-DE" b="1" dirty="0"/>
              <a:t>Erkennen </a:t>
            </a:r>
            <a:endParaRPr lang="de-DE" altLang="de-DE" dirty="0"/>
          </a:p>
          <a:p>
            <a:pPr lvl="1"/>
            <a:r>
              <a:rPr lang="de-DE" altLang="de-DE" dirty="0"/>
              <a:t>Beim Vorgehen den Schadensverlauf beobachten und melden. </a:t>
            </a:r>
          </a:p>
          <a:p>
            <a:endParaRPr lang="de-DE" altLang="de-DE" b="1" dirty="0"/>
          </a:p>
          <a:p>
            <a:r>
              <a:rPr lang="de-DE" altLang="de-DE" b="1" dirty="0"/>
              <a:t>Schutzmaßnahmen </a:t>
            </a:r>
            <a:endParaRPr lang="de-DE" altLang="de-DE" dirty="0"/>
          </a:p>
          <a:p>
            <a:pPr lvl="1"/>
            <a:r>
              <a:rPr lang="de-DE" altLang="de-DE" dirty="0"/>
              <a:t>Richtiger Löschmitteleinsatz (z. B. Sprühstrahl - Vollstrahl). </a:t>
            </a:r>
          </a:p>
          <a:p>
            <a:pPr lvl="1"/>
            <a:r>
              <a:rPr lang="de-DE" altLang="de-DE" dirty="0"/>
              <a:t>Auf Sicherung des Rückzugsweges achten </a:t>
            </a:r>
          </a:p>
          <a:p>
            <a:pPr lvl="1"/>
            <a:r>
              <a:rPr lang="de-DE" altLang="de-DE" dirty="0"/>
              <a:t>Absperren und Absichern des Gefahrenbereiches</a:t>
            </a:r>
          </a:p>
          <a:p>
            <a:pPr lvl="1"/>
            <a:r>
              <a:rPr lang="de-DE" altLang="de-DE" dirty="0"/>
              <a:t>Beobachten und melden</a:t>
            </a: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5" name="Textfeld 4">
            <a:extLst>
              <a:ext uri="{FF2B5EF4-FFF2-40B4-BE49-F238E27FC236}">
                <a16:creationId xmlns:a16="http://schemas.microsoft.com/office/drawing/2014/main" id="{F13EAAA3-1177-4E9B-A7C1-2F180E1B7EF9}"/>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42713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altLang="de-DE" b="1" dirty="0">
                <a:solidFill>
                  <a:srgbClr val="FF0000"/>
                </a:solidFill>
              </a:rPr>
              <a:t>A</a:t>
            </a:r>
            <a:r>
              <a:rPr lang="de-DE" altLang="de-DE" dirty="0"/>
              <a:t>temgifte</a:t>
            </a:r>
            <a:endParaRPr lang="de-AT" altLang="de-DE" dirty="0"/>
          </a:p>
        </p:txBody>
      </p:sp>
      <p:sp>
        <p:nvSpPr>
          <p:cNvPr id="6" name="Inhaltsplatzhalter 2"/>
          <p:cNvSpPr txBox="1">
            <a:spLocks noChangeArrowheads="1"/>
          </p:cNvSpPr>
          <p:nvPr/>
        </p:nvSpPr>
        <p:spPr bwMode="auto">
          <a:xfrm>
            <a:off x="1703389" y="1412875"/>
            <a:ext cx="81359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de-DE" altLang="de-DE" dirty="0"/>
              <a:t>Atemgifte sind Stoffe, die über die Atemwege in den Körper gelangen können und dort Schädigungen hervorrufen. Sie wirken entweder erstickend, reizend, ätzend oder blut-, nerven- bzw. zellschädigend. </a:t>
            </a:r>
          </a:p>
          <a:p>
            <a:pPr marL="0" indent="0">
              <a:buNone/>
            </a:pPr>
            <a:endParaRPr lang="de-DE" altLang="de-DE" dirty="0"/>
          </a:p>
          <a:p>
            <a:r>
              <a:rPr lang="de-DE" altLang="de-DE" b="1" dirty="0"/>
              <a:t>Vorkommen </a:t>
            </a:r>
            <a:endParaRPr lang="de-DE" altLang="de-DE" dirty="0"/>
          </a:p>
          <a:p>
            <a:pPr lvl="1"/>
            <a:r>
              <a:rPr lang="de-DE" altLang="de-DE" dirty="0"/>
              <a:t>Bei allen Brandeinsätzen, vor allem in geschlossenen Räumen. </a:t>
            </a:r>
          </a:p>
          <a:p>
            <a:pPr lvl="1"/>
            <a:r>
              <a:rPr lang="de-DE" altLang="de-DE" dirty="0"/>
              <a:t>Bei thermischen Zersetzungen (z.B. Düngemittelzersetzung). </a:t>
            </a:r>
          </a:p>
          <a:p>
            <a:pPr lvl="1"/>
            <a:r>
              <a:rPr lang="de-DE" altLang="de-DE" dirty="0"/>
              <a:t>Bei Einsätzen in Tanks, Silos, Gruben, Kanalisation, Gärkellern. </a:t>
            </a:r>
          </a:p>
          <a:p>
            <a:pPr lvl="1"/>
            <a:r>
              <a:rPr lang="de-DE" altLang="de-DE" dirty="0"/>
              <a:t>Bei Einsätzen mit ausströmenden Gasen und gefährlichen Stoffen</a:t>
            </a:r>
          </a:p>
          <a:p>
            <a:endParaRPr lang="de-DE" altLang="de-DE" b="1" dirty="0"/>
          </a:p>
          <a:p>
            <a:r>
              <a:rPr lang="de-DE" altLang="de-DE" b="1" dirty="0"/>
              <a:t>Erkennen </a:t>
            </a:r>
            <a:endParaRPr lang="de-DE" altLang="de-DE" dirty="0"/>
          </a:p>
          <a:p>
            <a:pPr lvl="1"/>
            <a:r>
              <a:rPr lang="de-DE" altLang="de-DE" dirty="0"/>
              <a:t>Durch Erkennen von Hinweisschildern oder Warntafeln. </a:t>
            </a:r>
          </a:p>
          <a:p>
            <a:pPr lvl="1"/>
            <a:r>
              <a:rPr lang="de-DE" altLang="de-DE" dirty="0"/>
              <a:t>Teilweise durch ihre Farbe oder ihren markanten Geruch. </a:t>
            </a:r>
          </a:p>
          <a:p>
            <a:pPr lvl="1"/>
            <a:r>
              <a:rPr lang="de-DE" altLang="de-DE" dirty="0"/>
              <a:t>Durch Messungen da meist mit Sinnesorganen nicht wahrnehmbar. </a:t>
            </a:r>
          </a:p>
          <a:p>
            <a:endParaRPr lang="de-DE" altLang="de-DE" b="1" dirty="0"/>
          </a:p>
          <a:p>
            <a:r>
              <a:rPr lang="de-DE" altLang="de-DE" b="1" dirty="0"/>
              <a:t>Schutzmaßnahmen </a:t>
            </a:r>
            <a:endParaRPr lang="de-DE" altLang="de-DE" dirty="0"/>
          </a:p>
          <a:p>
            <a:pPr lvl="1"/>
            <a:r>
              <a:rPr lang="de-DE" altLang="de-DE" dirty="0"/>
              <a:t>Außerhalb des Gefahrenbereiches bleiben (Absperrgrenzen). </a:t>
            </a:r>
          </a:p>
          <a:p>
            <a:pPr lvl="1"/>
            <a:r>
              <a:rPr lang="de-DE" altLang="de-DE" dirty="0"/>
              <a:t>Geeignete Schutzausrüstung verwenden (Atemschutz, Schutzanzug)</a:t>
            </a: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5" name="Textfeld 4">
            <a:extLst>
              <a:ext uri="{FF2B5EF4-FFF2-40B4-BE49-F238E27FC236}">
                <a16:creationId xmlns:a16="http://schemas.microsoft.com/office/drawing/2014/main" id="{0DC772F4-36FC-4C0B-AAEB-45EA4B898398}"/>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14151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b="1" dirty="0">
                <a:solidFill>
                  <a:srgbClr val="FF0000"/>
                </a:solidFill>
              </a:rPr>
              <a:t>A</a:t>
            </a:r>
            <a:r>
              <a:rPr lang="de-DE" altLang="de-DE" dirty="0"/>
              <a:t>ngstreaktion</a:t>
            </a:r>
            <a:endParaRPr lang="de-AT" altLang="de-DE" dirty="0"/>
          </a:p>
        </p:txBody>
      </p:sp>
      <p:sp>
        <p:nvSpPr>
          <p:cNvPr id="6" name="Inhaltsplatzhalter 2"/>
          <p:cNvSpPr txBox="1">
            <a:spLocks noChangeArrowheads="1"/>
          </p:cNvSpPr>
          <p:nvPr/>
        </p:nvSpPr>
        <p:spPr bwMode="auto">
          <a:xfrm>
            <a:off x="1703388" y="1412876"/>
            <a:ext cx="8424862" cy="45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de-DE" altLang="de-DE" dirty="0"/>
              <a:t>Kurzschlusshandlung oder Schreckreaktion von Einzelpersonen oder auch eine Panikreaktion von Menschenmassen, die durch eine Gefahr unmittelbar bedroht sind oder sich bedroht fühlen. Aber auch wir Feuerwehrleute können Angstreaktionen zeigen, welche sich sofort an der Einsatzstelle oder erst nach dem Einsatz auswirken. </a:t>
            </a:r>
          </a:p>
          <a:p>
            <a:pPr marL="0" indent="0">
              <a:buNone/>
            </a:pPr>
            <a:endParaRPr lang="de-DE" altLang="de-DE" dirty="0"/>
          </a:p>
          <a:p>
            <a:r>
              <a:rPr lang="de-DE" altLang="de-DE" b="1" dirty="0"/>
              <a:t>Vorkommen </a:t>
            </a:r>
            <a:endParaRPr lang="de-DE" altLang="de-DE" dirty="0"/>
          </a:p>
          <a:p>
            <a:pPr lvl="1"/>
            <a:r>
              <a:rPr lang="de-DE" altLang="de-DE" dirty="0"/>
              <a:t>Vor allem bei Opfern, Zuschauern und Einsatzkräften an Einsatzstellen oder nach Einsätzen mit Verletzten oder Toten. </a:t>
            </a:r>
          </a:p>
          <a:p>
            <a:endParaRPr lang="de-DE" altLang="de-DE" b="1" dirty="0"/>
          </a:p>
          <a:p>
            <a:r>
              <a:rPr lang="de-DE" altLang="de-DE" b="1" dirty="0"/>
              <a:t>Erkennen </a:t>
            </a:r>
            <a:endParaRPr lang="de-DE" altLang="de-DE" dirty="0"/>
          </a:p>
          <a:p>
            <a:pPr lvl="1"/>
            <a:r>
              <a:rPr lang="de-DE" altLang="de-DE" dirty="0"/>
              <a:t>Menschen und Tiere reagieren unter starker Angst sehr unterschiedlich. Manche wirken ganz ruhig bis teilnahmslos (Schock), andere reagieren sofort hysterisch (eventuelle Kurzschlusshandlung). </a:t>
            </a:r>
          </a:p>
          <a:p>
            <a:endParaRPr lang="de-DE" altLang="de-DE" b="1" dirty="0"/>
          </a:p>
          <a:p>
            <a:r>
              <a:rPr lang="de-DE" altLang="de-DE" b="1" dirty="0"/>
              <a:t>Schutzmaßnahmen </a:t>
            </a:r>
            <a:endParaRPr lang="de-DE" altLang="de-DE" dirty="0"/>
          </a:p>
          <a:p>
            <a:pPr lvl="1"/>
            <a:r>
              <a:rPr lang="de-DE" altLang="de-DE" dirty="0"/>
              <a:t>Personen, die im Gefahrenbereich angetroffen werden, auch wenn sie nicht unmittelbar bedroht sind, auf jeden Fall ansprechen, ggf. beruhigen und in Sicherheit bringen.</a:t>
            </a: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5" name="Textfeld 4">
            <a:extLst>
              <a:ext uri="{FF2B5EF4-FFF2-40B4-BE49-F238E27FC236}">
                <a16:creationId xmlns:a16="http://schemas.microsoft.com/office/drawing/2014/main" id="{E216A579-7048-41F8-BCA0-6D278892C56E}"/>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136899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altLang="de-DE" b="1" dirty="0">
                <a:solidFill>
                  <a:srgbClr val="FF0000"/>
                </a:solidFill>
              </a:rPr>
              <a:t>A</a:t>
            </a:r>
            <a:r>
              <a:rPr lang="de-DE" altLang="de-DE" dirty="0"/>
              <a:t>tomare Gefahren / atomare Strahlung</a:t>
            </a:r>
            <a:endParaRPr lang="de-AT" altLang="de-DE" dirty="0"/>
          </a:p>
        </p:txBody>
      </p:sp>
      <p:sp>
        <p:nvSpPr>
          <p:cNvPr id="6" name="Inhaltsplatzhalter 2"/>
          <p:cNvSpPr txBox="1">
            <a:spLocks noChangeArrowheads="1"/>
          </p:cNvSpPr>
          <p:nvPr/>
        </p:nvSpPr>
        <p:spPr bwMode="auto">
          <a:xfrm>
            <a:off x="1703389" y="1412875"/>
            <a:ext cx="8135937" cy="46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de-DE" altLang="de-DE" dirty="0"/>
              <a:t>Bestimmte Stoffe senden radioaktive Strahlen aus, die auf Menschen, Tiere und die Umwelt schädigend wirken. </a:t>
            </a:r>
          </a:p>
          <a:p>
            <a:endParaRPr lang="de-DE" altLang="de-DE" b="1" dirty="0"/>
          </a:p>
          <a:p>
            <a:r>
              <a:rPr lang="de-DE" altLang="de-DE" b="1" dirty="0"/>
              <a:t>Vorkommen </a:t>
            </a:r>
            <a:endParaRPr lang="de-DE" altLang="de-DE" dirty="0"/>
          </a:p>
          <a:p>
            <a:pPr lvl="1"/>
            <a:r>
              <a:rPr lang="de-DE" altLang="de-DE" dirty="0"/>
              <a:t>Industrie, Medizin, kerntechnische Anlagen, Satelliten, Forschung, Schulen, Transport</a:t>
            </a:r>
          </a:p>
          <a:p>
            <a:endParaRPr lang="de-DE" altLang="de-DE" b="1" dirty="0"/>
          </a:p>
          <a:p>
            <a:r>
              <a:rPr lang="de-DE" altLang="de-DE" b="1" dirty="0"/>
              <a:t>Erkennen </a:t>
            </a:r>
            <a:endParaRPr lang="de-DE" altLang="de-DE" dirty="0"/>
          </a:p>
          <a:p>
            <a:pPr lvl="1"/>
            <a:r>
              <a:rPr lang="de-DE" altLang="de-DE" dirty="0"/>
              <a:t>Kann mit unseren Sinnesorganen nicht wahrgenommen werden. </a:t>
            </a:r>
          </a:p>
          <a:p>
            <a:pPr lvl="1"/>
            <a:r>
              <a:rPr lang="de-DE" altLang="de-DE" dirty="0"/>
              <a:t>Hinweisschilder an Gebäuden, Fahrzeugen und Versandstücken. </a:t>
            </a:r>
          </a:p>
          <a:p>
            <a:pPr lvl="1"/>
            <a:r>
              <a:rPr lang="de-DE" altLang="de-DE" dirty="0"/>
              <a:t>Strahlenmess- und Nachweisgeräte (Stützpunktfeuerwehren). </a:t>
            </a:r>
          </a:p>
          <a:p>
            <a:endParaRPr lang="de-DE" altLang="de-DE" b="1" dirty="0"/>
          </a:p>
          <a:p>
            <a:r>
              <a:rPr lang="de-DE" altLang="de-DE" b="1" dirty="0"/>
              <a:t>Schutzmaßnahmen </a:t>
            </a:r>
            <a:endParaRPr lang="de-DE" altLang="de-DE" dirty="0"/>
          </a:p>
          <a:p>
            <a:pPr lvl="1"/>
            <a:r>
              <a:rPr lang="de-DE" altLang="de-DE" dirty="0"/>
              <a:t>Auf Hinweisschilder achten. </a:t>
            </a:r>
          </a:p>
          <a:p>
            <a:pPr lvl="1"/>
            <a:r>
              <a:rPr lang="de-DE" altLang="de-DE" dirty="0"/>
              <a:t>Sofort Rückmeldung an den GRKDT</a:t>
            </a:r>
          </a:p>
          <a:p>
            <a:pPr lvl="1"/>
            <a:r>
              <a:rPr lang="de-DE" altLang="de-DE" dirty="0"/>
              <a:t>Einhalten der 3A-Regel.</a:t>
            </a: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5" name="Textfeld 4">
            <a:extLst>
              <a:ext uri="{FF2B5EF4-FFF2-40B4-BE49-F238E27FC236}">
                <a16:creationId xmlns:a16="http://schemas.microsoft.com/office/drawing/2014/main" id="{E2AC3444-EEBE-441B-8D28-6E8570C61A44}"/>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391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b="1" dirty="0">
                <a:solidFill>
                  <a:srgbClr val="FF0000"/>
                </a:solidFill>
              </a:rPr>
              <a:t>C</a:t>
            </a:r>
            <a:r>
              <a:rPr lang="de-DE" altLang="de-DE" dirty="0"/>
              <a:t>hemische Gefahren</a:t>
            </a:r>
            <a:endParaRPr lang="de-AT" altLang="de-DE" dirty="0"/>
          </a:p>
        </p:txBody>
      </p:sp>
      <p:sp>
        <p:nvSpPr>
          <p:cNvPr id="6" name="Inhaltsplatzhalter 2"/>
          <p:cNvSpPr txBox="1">
            <a:spLocks noChangeArrowheads="1"/>
          </p:cNvSpPr>
          <p:nvPr/>
        </p:nvSpPr>
        <p:spPr bwMode="auto">
          <a:xfrm>
            <a:off x="1703389" y="1412875"/>
            <a:ext cx="81359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buNone/>
            </a:pPr>
            <a:r>
              <a:rPr lang="de-AT" altLang="de-DE" dirty="0"/>
              <a:t>Ein Gefahrstoff ist ein Stoff oder eine Stoffzubereitung, bei dem bei der Herstellung, bei der Manipulation der Anwendung, bis zum Verbrauch (Handhabung) für den Anwender Gesundheitsgefahren oder sonstige Gefahren auftreten können bzw. zu erwarten sind.</a:t>
            </a:r>
          </a:p>
          <a:p>
            <a:pPr marL="0" indent="0" algn="just">
              <a:buNone/>
            </a:pPr>
            <a:endParaRPr lang="de-AT" altLang="de-DE" dirty="0"/>
          </a:p>
          <a:p>
            <a:r>
              <a:rPr lang="de-DE" altLang="de-DE" b="1" dirty="0"/>
              <a:t>Vorkommen </a:t>
            </a:r>
            <a:endParaRPr lang="de-DE" altLang="de-DE" dirty="0"/>
          </a:p>
          <a:p>
            <a:pPr lvl="1"/>
            <a:r>
              <a:rPr lang="de-DE" altLang="de-DE" dirty="0"/>
              <a:t>Betriebe, Transport, Haushalt, Landwirtschaft</a:t>
            </a:r>
          </a:p>
          <a:p>
            <a:endParaRPr lang="de-DE" altLang="de-DE" b="1" dirty="0"/>
          </a:p>
          <a:p>
            <a:r>
              <a:rPr lang="de-DE" altLang="de-DE" b="1" dirty="0"/>
              <a:t>Erkennen </a:t>
            </a:r>
            <a:endParaRPr lang="de-DE" altLang="de-DE" dirty="0"/>
          </a:p>
          <a:p>
            <a:pPr lvl="1"/>
            <a:r>
              <a:rPr lang="de-DE" altLang="de-DE" dirty="0"/>
              <a:t>Hinweisschilder an Produkten, Lagerstätten, Gebäuden, Fahrzeugen und Versandstücken. </a:t>
            </a:r>
          </a:p>
          <a:p>
            <a:endParaRPr lang="de-DE" altLang="de-DE" b="1" dirty="0"/>
          </a:p>
          <a:p>
            <a:r>
              <a:rPr lang="de-DE" altLang="de-DE" b="1" dirty="0"/>
              <a:t>Schutzmaßnahmen </a:t>
            </a:r>
            <a:endParaRPr lang="de-DE" altLang="de-DE" dirty="0"/>
          </a:p>
          <a:p>
            <a:pPr lvl="1"/>
            <a:r>
              <a:rPr lang="de-DE" altLang="de-DE" dirty="0"/>
              <a:t>Auf Hinweisschilder achten. </a:t>
            </a:r>
          </a:p>
          <a:p>
            <a:pPr lvl="1"/>
            <a:r>
              <a:rPr lang="de-DE" altLang="de-DE" dirty="0"/>
              <a:t>Sofort Rückmeldung an den GRKDT</a:t>
            </a:r>
          </a:p>
          <a:p>
            <a:pPr lvl="1"/>
            <a:r>
              <a:rPr lang="de-DE" altLang="de-DE" dirty="0"/>
              <a:t>Einhalten der 3A-Regel</a:t>
            </a: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5" name="Textfeld 4">
            <a:extLst>
              <a:ext uri="{FF2B5EF4-FFF2-40B4-BE49-F238E27FC236}">
                <a16:creationId xmlns:a16="http://schemas.microsoft.com/office/drawing/2014/main" id="{40A3675C-742D-4521-A835-64645E4D30E1}"/>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443829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b="1" dirty="0">
                <a:solidFill>
                  <a:srgbClr val="FF0000"/>
                </a:solidFill>
              </a:rPr>
              <a:t>E</a:t>
            </a:r>
            <a:r>
              <a:rPr lang="de-DE" altLang="de-DE" dirty="0"/>
              <a:t>xplosion</a:t>
            </a:r>
            <a:endParaRPr lang="de-AT" altLang="de-DE" dirty="0"/>
          </a:p>
        </p:txBody>
      </p:sp>
      <p:sp>
        <p:nvSpPr>
          <p:cNvPr id="6" name="Inhaltsplatzhalter 2"/>
          <p:cNvSpPr txBox="1">
            <a:spLocks noChangeArrowheads="1"/>
          </p:cNvSpPr>
          <p:nvPr/>
        </p:nvSpPr>
        <p:spPr bwMode="auto">
          <a:xfrm>
            <a:off x="1703389" y="1412875"/>
            <a:ext cx="81359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de-DE" altLang="de-DE" sz="6300" dirty="0"/>
              <a:t>Explosion ist eine schlagartig verlaufende chemische Reaktion mit plötzlich freiwerdender Wärme und / oder Druckwirkung. Zu den Explosionen zählen Stichflammen, Verpuffung, Druckbehälterzerknall, Staubexplosion und ähnliche Erscheinungsformen. </a:t>
            </a:r>
          </a:p>
          <a:p>
            <a:pPr marL="0" indent="0">
              <a:buNone/>
            </a:pPr>
            <a:endParaRPr lang="de-DE" altLang="de-DE" sz="6300" dirty="0"/>
          </a:p>
          <a:p>
            <a:r>
              <a:rPr lang="de-DE" altLang="de-DE" sz="6300" b="1" dirty="0"/>
              <a:t>Vorkommen </a:t>
            </a:r>
            <a:endParaRPr lang="de-DE" altLang="de-DE" sz="6300" dirty="0"/>
          </a:p>
          <a:p>
            <a:pPr lvl="1"/>
            <a:r>
              <a:rPr lang="de-DE" altLang="de-DE" sz="5900" dirty="0"/>
              <a:t>Bei Erwärmung von Tanks mit brennbaren Flüssigkeiten und Druckbehältern </a:t>
            </a:r>
          </a:p>
          <a:p>
            <a:pPr lvl="1"/>
            <a:r>
              <a:rPr lang="de-DE" altLang="de-DE" sz="5900" dirty="0"/>
              <a:t>Bei Bildung explosiver Dampf/Luft-Gemische (Erdgasaustritt) </a:t>
            </a:r>
          </a:p>
          <a:p>
            <a:pPr lvl="1"/>
            <a:r>
              <a:rPr lang="de-DE" altLang="de-DE" sz="5900" dirty="0"/>
              <a:t>Staubexplosion (z.B. Mühlen, Silos, auch infolge falschen Strahlrohreinsatzes) </a:t>
            </a:r>
          </a:p>
          <a:p>
            <a:r>
              <a:rPr lang="de-DE" altLang="de-DE" sz="6300" b="1" dirty="0"/>
              <a:t>Erkennen </a:t>
            </a:r>
            <a:endParaRPr lang="de-DE" altLang="de-DE" sz="6300" dirty="0"/>
          </a:p>
          <a:p>
            <a:pPr lvl="1"/>
            <a:r>
              <a:rPr lang="de-DE" altLang="de-DE" sz="5900" dirty="0"/>
              <a:t>Durch Beobachten der Einsatzstelle und des Einsatzverlaufes </a:t>
            </a:r>
          </a:p>
          <a:p>
            <a:pPr lvl="1"/>
            <a:r>
              <a:rPr lang="de-DE" altLang="de-DE" sz="5900" dirty="0"/>
              <a:t>Durch Hinweisschilder an Gebäuden, Fahrzeugen, Versandstücken </a:t>
            </a:r>
          </a:p>
          <a:p>
            <a:pPr lvl="1"/>
            <a:r>
              <a:rPr lang="de-DE" altLang="de-DE" sz="5900" dirty="0"/>
              <a:t>Durch Messgeräte </a:t>
            </a:r>
          </a:p>
          <a:p>
            <a:endParaRPr lang="de-DE" altLang="de-DE" sz="6300" b="1" dirty="0"/>
          </a:p>
          <a:p>
            <a:r>
              <a:rPr lang="de-DE" altLang="de-DE" sz="6300" b="1" dirty="0"/>
              <a:t>Schutzmaßnahmen </a:t>
            </a:r>
            <a:endParaRPr lang="de-DE" altLang="de-DE" sz="6300" dirty="0"/>
          </a:p>
          <a:p>
            <a:pPr lvl="1"/>
            <a:r>
              <a:rPr lang="de-DE" altLang="de-DE" sz="5900" dirty="0"/>
              <a:t>Richtiges Vorgehen beim Brandeinsatz (z. B. beim Öffnen der Türe zum Brandraum). </a:t>
            </a:r>
          </a:p>
          <a:p>
            <a:pPr lvl="1"/>
            <a:r>
              <a:rPr lang="de-DE" altLang="de-DE" sz="5900" dirty="0"/>
              <a:t>Richtiges Einsetzen der befohlenen Löschmittel. </a:t>
            </a:r>
          </a:p>
          <a:p>
            <a:pPr lvl="1"/>
            <a:r>
              <a:rPr lang="de-DE" altLang="de-DE" sz="5900" dirty="0"/>
              <a:t>Zündquellen im Gefahrenbereich vermeiden und ausschalten</a:t>
            </a:r>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5" name="Textfeld 4">
            <a:extLst>
              <a:ext uri="{FF2B5EF4-FFF2-40B4-BE49-F238E27FC236}">
                <a16:creationId xmlns:a16="http://schemas.microsoft.com/office/drawing/2014/main" id="{BA3BD1D0-201A-4E09-B6EE-5B7C47CE36C1}"/>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322179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b="1" dirty="0">
                <a:solidFill>
                  <a:srgbClr val="FF0000"/>
                </a:solidFill>
              </a:rPr>
              <a:t>E</a:t>
            </a:r>
            <a:r>
              <a:rPr lang="de-DE" altLang="de-DE" dirty="0"/>
              <a:t>insturz / Absturz</a:t>
            </a:r>
            <a:endParaRPr lang="de-AT" altLang="de-DE" dirty="0"/>
          </a:p>
        </p:txBody>
      </p:sp>
      <p:sp>
        <p:nvSpPr>
          <p:cNvPr id="6" name="Inhaltsplatzhalter 2"/>
          <p:cNvSpPr txBox="1">
            <a:spLocks noChangeArrowheads="1"/>
          </p:cNvSpPr>
          <p:nvPr/>
        </p:nvSpPr>
        <p:spPr bwMode="auto">
          <a:xfrm>
            <a:off x="1703389" y="1412874"/>
            <a:ext cx="8135937" cy="468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de-DE" altLang="de-DE" dirty="0"/>
              <a:t>Unter dieser Gefahr versteht man das Einstürzen, Umstürzen, Herabfallen von Teilen und/oder das Verschütten von Menschen in Kanalbaustellen, Gruben, Gebäuden usw. </a:t>
            </a:r>
          </a:p>
          <a:p>
            <a:endParaRPr lang="de-DE" altLang="de-DE" b="1" dirty="0"/>
          </a:p>
          <a:p>
            <a:r>
              <a:rPr lang="de-DE" altLang="de-DE" b="1" dirty="0"/>
              <a:t>Vorkommen </a:t>
            </a:r>
            <a:endParaRPr lang="de-DE" altLang="de-DE" dirty="0"/>
          </a:p>
          <a:p>
            <a:pPr lvl="1"/>
            <a:r>
              <a:rPr lang="de-DE" altLang="de-DE" dirty="0"/>
              <a:t>Abbrand oder Ausdehnung tragender Teile. </a:t>
            </a:r>
          </a:p>
          <a:p>
            <a:pPr lvl="1"/>
            <a:r>
              <a:rPr lang="de-DE" altLang="de-DE" dirty="0"/>
              <a:t>Gewichtserhöhung durch Brandschutt oder Löschwasser. </a:t>
            </a:r>
          </a:p>
          <a:p>
            <a:pPr lvl="1"/>
            <a:r>
              <a:rPr lang="de-DE" altLang="de-DE" dirty="0"/>
              <a:t>Aufquellen gelagerter Stoffe. </a:t>
            </a:r>
          </a:p>
          <a:p>
            <a:pPr lvl="1"/>
            <a:r>
              <a:rPr lang="de-DE" altLang="de-DE" dirty="0"/>
              <a:t>Unwettereinsätze bei Sturm, Hochwasser, Erdbeben, Muren- und Lawinenabgang. </a:t>
            </a:r>
          </a:p>
          <a:p>
            <a:pPr lvl="1"/>
            <a:r>
              <a:rPr lang="de-DE" altLang="de-DE" dirty="0"/>
              <a:t>Tief- oder Hochbauunfälle bei Gebäude-, Künetten- oder Baugrubeneinsturz. </a:t>
            </a:r>
          </a:p>
          <a:p>
            <a:endParaRPr lang="de-DE" altLang="de-DE" b="1" dirty="0"/>
          </a:p>
          <a:p>
            <a:r>
              <a:rPr lang="de-DE" altLang="de-DE" b="1" dirty="0"/>
              <a:t>Erkennen </a:t>
            </a:r>
            <a:endParaRPr lang="de-DE" altLang="de-DE" dirty="0"/>
          </a:p>
          <a:p>
            <a:pPr lvl="1"/>
            <a:r>
              <a:rPr lang="de-DE" altLang="de-DE" dirty="0"/>
              <a:t>Durch Beobachten der Einsatzstelle und des Einsatzverlaufes. </a:t>
            </a:r>
          </a:p>
          <a:p>
            <a:pPr lvl="1"/>
            <a:r>
              <a:rPr lang="de-DE" altLang="de-DE" dirty="0"/>
              <a:t>Beim Vorgehen den Boden abtasten. </a:t>
            </a:r>
          </a:p>
          <a:p>
            <a:pPr lvl="1"/>
            <a:r>
              <a:rPr lang="de-DE" altLang="de-DE" dirty="0"/>
              <a:t>Achten auf Geräusche, Abbröckelungen und Rissbildung. </a:t>
            </a:r>
          </a:p>
          <a:p>
            <a:endParaRPr lang="de-DE" altLang="de-DE" b="1" dirty="0"/>
          </a:p>
          <a:p>
            <a:r>
              <a:rPr lang="de-DE" altLang="de-DE" b="1" dirty="0"/>
              <a:t>Schutzmaßnahmen </a:t>
            </a:r>
            <a:endParaRPr lang="de-DE" altLang="de-DE" dirty="0"/>
          </a:p>
          <a:p>
            <a:pPr lvl="1"/>
            <a:r>
              <a:rPr lang="de-DE" altLang="de-DE" dirty="0"/>
              <a:t>An der Einsatzstelle möglichst geschützte Stellen aufsuchen Löschmittel gezielt einsetzen, um Wasserschäden zu vermeiden </a:t>
            </a:r>
          </a:p>
          <a:p>
            <a:pPr lvl="1"/>
            <a:r>
              <a:rPr lang="de-DE" altLang="de-DE" dirty="0"/>
              <a:t>Einsturzgefährdete Gebäudeteile nicht betreten </a:t>
            </a:r>
          </a:p>
          <a:p>
            <a:pPr lvl="1"/>
            <a:r>
              <a:rPr lang="de-DE" altLang="de-DE" dirty="0"/>
              <a:t>Rückzugsweg sichern </a:t>
            </a:r>
          </a:p>
          <a:p>
            <a:pPr lvl="1"/>
            <a:r>
              <a:rPr lang="de-DE" altLang="de-DE" dirty="0"/>
              <a:t>Bei akuter Gefahr sofort den Gefahrenbereich verlassen </a:t>
            </a:r>
          </a:p>
          <a:p>
            <a:pPr lvl="1"/>
            <a:r>
              <a:rPr lang="de-DE" altLang="de-DE" dirty="0"/>
              <a:t>Rückmeldung an den GRKDT</a:t>
            </a:r>
            <a:endParaRPr lang="de-AT" altLang="de-DE" dirty="0"/>
          </a:p>
        </p:txBody>
      </p:sp>
      <p:sp>
        <p:nvSpPr>
          <p:cNvPr id="5" name="Textfeld 4">
            <a:extLst>
              <a:ext uri="{FF2B5EF4-FFF2-40B4-BE49-F238E27FC236}">
                <a16:creationId xmlns:a16="http://schemas.microsoft.com/office/drawing/2014/main" id="{1989AB69-BCC2-4C15-8C22-BD0E8F2892F4}"/>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123879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noChangeArrowheads="1"/>
          </p:cNvSpPr>
          <p:nvPr/>
        </p:nvSpPr>
        <p:spPr bwMode="auto">
          <a:xfrm>
            <a:off x="1847850" y="260350"/>
            <a:ext cx="8229600" cy="1143000"/>
          </a:xfrm>
          <a:prstGeom prst="rect">
            <a:avLst/>
          </a:prstGeom>
          <a:noFill/>
          <a:ln w="9525">
            <a:noFill/>
            <a:miter lim="800000"/>
            <a:headEnd/>
            <a:tailEnd/>
          </a:ln>
          <a:effectLst/>
        </p:spPr>
        <p:txBody>
          <a:bodyPr anchor="ct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defRPr/>
            </a:pPr>
            <a:r>
              <a:rPr lang="de-AT" altLang="de-DE" kern="0" dirty="0"/>
              <a:t>Was sind gefährliche Stoffe?</a:t>
            </a:r>
          </a:p>
        </p:txBody>
      </p:sp>
      <p:sp>
        <p:nvSpPr>
          <p:cNvPr id="11" name="Inhaltsplatzhalter 2"/>
          <p:cNvSpPr txBox="1">
            <a:spLocks noChangeArrowheads="1"/>
          </p:cNvSpPr>
          <p:nvPr/>
        </p:nvSpPr>
        <p:spPr bwMode="auto">
          <a:xfrm>
            <a:off x="1936751" y="1557339"/>
            <a:ext cx="8137525" cy="4321175"/>
          </a:xfrm>
          <a:prstGeom prst="rect">
            <a:avLst/>
          </a:prstGeom>
          <a:noFill/>
          <a:ln w="9525">
            <a:noFill/>
            <a:miter lim="800000"/>
            <a:headEnd/>
            <a:tailEnd/>
          </a:ln>
          <a:effectLst/>
        </p:spPr>
        <p:txBody>
          <a:bodyPr>
            <a:normAutofit/>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defRPr/>
            </a:pPr>
            <a:r>
              <a:rPr lang="de-AT" altLang="de-DE" sz="2800" u="sng" kern="0" dirty="0"/>
              <a:t>Gefährliche Stoffe</a:t>
            </a:r>
            <a:r>
              <a:rPr lang="de-AT" altLang="de-DE" sz="2800" kern="0" dirty="0"/>
              <a:t> </a:t>
            </a:r>
          </a:p>
          <a:p>
            <a:pPr>
              <a:defRPr/>
            </a:pPr>
            <a:endParaRPr lang="de-AT" altLang="de-DE" sz="2800" kern="0" dirty="0"/>
          </a:p>
          <a:p>
            <a:pPr>
              <a:defRPr/>
            </a:pPr>
            <a:r>
              <a:rPr lang="de-AT" altLang="de-DE" sz="2800" kern="0" dirty="0"/>
              <a:t>(gefährliche Zubereitungen, gefährliche Güter, Schadstoffe) </a:t>
            </a:r>
          </a:p>
          <a:p>
            <a:pPr>
              <a:defRPr/>
            </a:pPr>
            <a:endParaRPr lang="de-AT" altLang="de-DE" sz="2800" kern="0" dirty="0"/>
          </a:p>
          <a:p>
            <a:pPr>
              <a:defRPr/>
            </a:pPr>
            <a:r>
              <a:rPr lang="de-AT" altLang="de-DE" sz="2800" kern="0" dirty="0"/>
              <a:t>können bei Freiwerden in bestimmten Konzentrationen Menschen, Tiere, Pflanzen und Umwelt gefährden</a:t>
            </a:r>
            <a:r>
              <a:rPr lang="de-AT" altLang="de-DE" sz="2400" kern="0" dirty="0"/>
              <a:t>!</a:t>
            </a:r>
          </a:p>
          <a:p>
            <a:pPr algn="just">
              <a:defRPr/>
            </a:pPr>
            <a:endParaRPr lang="de-AT" altLang="de-DE" kern="0" dirty="0"/>
          </a:p>
        </p:txBody>
      </p:sp>
      <p:sp>
        <p:nvSpPr>
          <p:cNvPr id="5" name="Textfeld 4">
            <a:extLst>
              <a:ext uri="{FF2B5EF4-FFF2-40B4-BE49-F238E27FC236}">
                <a16:creationId xmlns:a16="http://schemas.microsoft.com/office/drawing/2014/main" id="{1DC1F92D-6CBB-4191-82E6-4D6390297E52}"/>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54081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altLang="de-DE" b="1" dirty="0">
                <a:solidFill>
                  <a:srgbClr val="FF0000"/>
                </a:solidFill>
              </a:rPr>
              <a:t>E</a:t>
            </a:r>
            <a:r>
              <a:rPr lang="de-DE" altLang="de-DE" dirty="0"/>
              <a:t>lektrizität</a:t>
            </a:r>
            <a:endParaRPr lang="de-AT" altLang="de-DE" dirty="0"/>
          </a:p>
        </p:txBody>
      </p:sp>
      <p:sp>
        <p:nvSpPr>
          <p:cNvPr id="6" name="Inhaltsplatzhalter 2"/>
          <p:cNvSpPr txBox="1">
            <a:spLocks noChangeArrowheads="1"/>
          </p:cNvSpPr>
          <p:nvPr/>
        </p:nvSpPr>
        <p:spPr bwMode="auto">
          <a:xfrm>
            <a:off x="1703389" y="1412875"/>
            <a:ext cx="8135937" cy="468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de-DE" altLang="de-DE" b="1" dirty="0"/>
              <a:t>Vorkommen </a:t>
            </a:r>
            <a:endParaRPr lang="de-DE" altLang="de-DE" dirty="0"/>
          </a:p>
          <a:p>
            <a:pPr lvl="1"/>
            <a:r>
              <a:rPr lang="de-DE" altLang="de-DE" dirty="0"/>
              <a:t>Gefahren durch Elektrizität treten an fast jeder Einsatzstelle auf. So schmilzt oder brennt zum Beispiel die Isolierung von Leitungen ab. Beim Löschen nass gewordene Bauteile werden leitend, metallische Teile und Leitungen führen plötzlich Spannung. </a:t>
            </a:r>
          </a:p>
          <a:p>
            <a:pPr lvl="2"/>
            <a:r>
              <a:rPr lang="de-DE" altLang="de-DE" dirty="0"/>
              <a:t>Niederspannungsanlagen (≤1000 V Wechselspannung und 1500 V Gleichspannung): Hausinstallationen, Fernmeldeanlagen </a:t>
            </a:r>
          </a:p>
          <a:p>
            <a:pPr lvl="2"/>
            <a:r>
              <a:rPr lang="de-DE" altLang="de-DE" dirty="0"/>
              <a:t>Hochspannungsanlagen (&gt; 1000 V Wechselspannung und 1500 V Gleichspannung): Transformatoren, Frei- und Fahrleitungen </a:t>
            </a:r>
          </a:p>
          <a:p>
            <a:pPr lvl="1"/>
            <a:r>
              <a:rPr lang="de-DE" altLang="de-DE" dirty="0"/>
              <a:t>Elektrisch betriebene Kraftfahrzeuge und Photovoltaikanlagen </a:t>
            </a:r>
          </a:p>
          <a:p>
            <a:pPr lvl="1"/>
            <a:r>
              <a:rPr lang="de-DE" altLang="de-DE" dirty="0"/>
              <a:t>Bei Verkehrsunfällen geht vom Akku und den Stromleitungen eine Brandgefahr aus. </a:t>
            </a: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5" name="Textfeld 4">
            <a:extLst>
              <a:ext uri="{FF2B5EF4-FFF2-40B4-BE49-F238E27FC236}">
                <a16:creationId xmlns:a16="http://schemas.microsoft.com/office/drawing/2014/main" id="{758EF63F-2326-413B-9A2A-2C3752A59A70}"/>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20766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altLang="de-DE" b="1" dirty="0">
                <a:solidFill>
                  <a:srgbClr val="FF0000"/>
                </a:solidFill>
              </a:rPr>
              <a:t>E</a:t>
            </a:r>
            <a:r>
              <a:rPr lang="de-DE" altLang="de-DE" dirty="0"/>
              <a:t>lektrizität</a:t>
            </a:r>
            <a:endParaRPr lang="de-AT" altLang="de-DE" dirty="0"/>
          </a:p>
        </p:txBody>
      </p:sp>
      <p:sp>
        <p:nvSpPr>
          <p:cNvPr id="6" name="Inhaltsplatzhalter 2"/>
          <p:cNvSpPr txBox="1">
            <a:spLocks noChangeArrowheads="1"/>
          </p:cNvSpPr>
          <p:nvPr/>
        </p:nvSpPr>
        <p:spPr bwMode="auto">
          <a:xfrm>
            <a:off x="1703389" y="1412875"/>
            <a:ext cx="8135937" cy="46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de-DE" altLang="de-DE" sz="2500" b="1" dirty="0"/>
              <a:t>Erkennen </a:t>
            </a:r>
          </a:p>
          <a:p>
            <a:pPr lvl="1"/>
            <a:r>
              <a:rPr lang="de-DE" altLang="de-DE" sz="2200" dirty="0"/>
              <a:t>Nicht mit den menschlichen Sinnesorganen erkennbar </a:t>
            </a:r>
          </a:p>
          <a:p>
            <a:pPr lvl="1"/>
            <a:r>
              <a:rPr lang="de-DE" altLang="de-DE" sz="2200" dirty="0"/>
              <a:t>Niederspannungsanlagen sind in der Regel ohne Kennzeichnung </a:t>
            </a:r>
          </a:p>
          <a:p>
            <a:pPr lvl="1"/>
            <a:r>
              <a:rPr lang="de-DE" altLang="de-DE" sz="2200" dirty="0"/>
              <a:t>Warnschilder an Hochspannungsanlagen </a:t>
            </a:r>
          </a:p>
          <a:p>
            <a:pPr lvl="1"/>
            <a:r>
              <a:rPr lang="de-DE" altLang="de-DE" sz="2200" dirty="0"/>
              <a:t>Messgeräte </a:t>
            </a:r>
          </a:p>
          <a:p>
            <a:pPr lvl="1"/>
            <a:r>
              <a:rPr lang="de-DE" altLang="de-DE" sz="2200" dirty="0"/>
              <a:t>Funken und Lichtbogen </a:t>
            </a:r>
          </a:p>
        </p:txBody>
      </p:sp>
      <p:sp>
        <p:nvSpPr>
          <p:cNvPr id="5" name="Textfeld 4">
            <a:extLst>
              <a:ext uri="{FF2B5EF4-FFF2-40B4-BE49-F238E27FC236}">
                <a16:creationId xmlns:a16="http://schemas.microsoft.com/office/drawing/2014/main" id="{E1831312-CC9A-4213-BA0E-3A5B0A32F0D4}"/>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40125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altLang="de-DE" b="1" dirty="0">
                <a:solidFill>
                  <a:srgbClr val="FF0000"/>
                </a:solidFill>
              </a:rPr>
              <a:t>E</a:t>
            </a:r>
            <a:r>
              <a:rPr lang="de-DE" altLang="de-DE" dirty="0"/>
              <a:t>lektrizität</a:t>
            </a:r>
            <a:endParaRPr lang="de-AT" altLang="de-DE" dirty="0"/>
          </a:p>
        </p:txBody>
      </p:sp>
      <p:sp>
        <p:nvSpPr>
          <p:cNvPr id="6" name="Inhaltsplatzhalter 2"/>
          <p:cNvSpPr txBox="1">
            <a:spLocks noChangeArrowheads="1"/>
          </p:cNvSpPr>
          <p:nvPr/>
        </p:nvSpPr>
        <p:spPr bwMode="auto">
          <a:xfrm>
            <a:off x="1703389" y="1412874"/>
            <a:ext cx="8135937" cy="468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de-DE" altLang="de-DE" b="1" dirty="0"/>
              <a:t>Schutzmaßnahmen bei Niederspannungsanlagen: </a:t>
            </a:r>
          </a:p>
          <a:p>
            <a:pPr lvl="1"/>
            <a:r>
              <a:rPr lang="de-DE" altLang="de-DE" sz="2900" dirty="0"/>
              <a:t>Grundsätzlich spannungsführende Teile nicht berühren. </a:t>
            </a:r>
          </a:p>
          <a:p>
            <a:pPr lvl="1"/>
            <a:r>
              <a:rPr lang="de-DE" altLang="de-DE" sz="2900" dirty="0"/>
              <a:t>Beim Erkunden und Retten 1 m Mindestabstand zu spannungsführenden Teilen! </a:t>
            </a:r>
          </a:p>
          <a:p>
            <a:pPr lvl="1"/>
            <a:r>
              <a:rPr lang="de-DE" altLang="de-DE" sz="2900" dirty="0"/>
              <a:t>Verunglückte Personen nicht mit den bloßen Händen berühren. </a:t>
            </a:r>
          </a:p>
          <a:p>
            <a:pPr lvl="1"/>
            <a:r>
              <a:rPr lang="de-DE" altLang="de-DE" sz="2900" dirty="0"/>
              <a:t>Verunfallte Personen nur von gut isoliertem Stand aus dem Gefahrenbereich ziehen. </a:t>
            </a:r>
          </a:p>
          <a:p>
            <a:pPr lvl="1"/>
            <a:r>
              <a:rPr lang="de-DE" altLang="de-DE" sz="2900" dirty="0"/>
              <a:t>Mindestabstände beim Löschen einhalten: </a:t>
            </a:r>
          </a:p>
          <a:p>
            <a:pPr lvl="1"/>
            <a:r>
              <a:rPr lang="de-DE" altLang="de-DE" sz="2900" dirty="0"/>
              <a:t>Sauberes Wasser, C-Sprühstrahl: 1 m, C-Vollstrahl: 5 m. </a:t>
            </a:r>
          </a:p>
          <a:p>
            <a:r>
              <a:rPr lang="de-DE" altLang="de-DE" b="1" dirty="0"/>
              <a:t>Schutzmaßnahmen bei Hochspannungsanlagen</a:t>
            </a:r>
            <a:r>
              <a:rPr lang="de-DE" altLang="de-DE" sz="3700" b="1" dirty="0"/>
              <a:t>: </a:t>
            </a:r>
          </a:p>
          <a:p>
            <a:pPr lvl="1"/>
            <a:r>
              <a:rPr lang="de-DE" altLang="de-DE" sz="2900" dirty="0"/>
              <a:t>Hochspannungsanlagen nur in Begleitung von Elektrofachkräften betreten </a:t>
            </a:r>
          </a:p>
          <a:p>
            <a:pPr lvl="1"/>
            <a:r>
              <a:rPr lang="de-DE" altLang="de-DE" sz="2900" dirty="0"/>
              <a:t>Abschaltungen dürfen nur vom Fachpersonal durchgeführt werden </a:t>
            </a:r>
          </a:p>
          <a:p>
            <a:pPr lvl="1"/>
            <a:r>
              <a:rPr lang="de-DE" altLang="de-DE" sz="2900" dirty="0"/>
              <a:t>Menschenrettung erst nach Freigabe durch Fachpersonal möglich </a:t>
            </a:r>
          </a:p>
          <a:p>
            <a:pPr lvl="1"/>
            <a:r>
              <a:rPr lang="de-DE" altLang="de-DE" sz="2900" dirty="0"/>
              <a:t>Bei am Boden aufliegender Freileitung oder Fahrleitung Sicherheitsabstand von mind. 20 m beachten (Schrittspannung) </a:t>
            </a:r>
          </a:p>
          <a:p>
            <a:pPr lvl="1"/>
            <a:r>
              <a:rPr lang="de-DE" altLang="de-DE" sz="2900" dirty="0"/>
              <a:t>Mindestabstände beim Löschen einhalten </a:t>
            </a:r>
          </a:p>
          <a:p>
            <a:pPr lvl="2"/>
            <a:r>
              <a:rPr lang="de-DE" altLang="de-DE" sz="2500" dirty="0"/>
              <a:t>bei sauberem Wasser, C-Sprühstrahl: 5m, C-Vollstrahl: 10m</a:t>
            </a:r>
          </a:p>
          <a:p>
            <a:r>
              <a:rPr lang="de-DE" altLang="de-DE" b="1" dirty="0"/>
              <a:t>Schutzmaßnahmen bei Verkehrsunfällen: </a:t>
            </a:r>
          </a:p>
          <a:p>
            <a:pPr lvl="1"/>
            <a:r>
              <a:rPr lang="de-DE" altLang="de-DE" sz="2900" dirty="0"/>
              <a:t>Zündung ausschalten (Schlüssel nicht abziehen) </a:t>
            </a:r>
            <a:endParaRPr lang="de-AT" altLang="de-DE" dirty="0"/>
          </a:p>
        </p:txBody>
      </p:sp>
      <p:sp>
        <p:nvSpPr>
          <p:cNvPr id="5" name="Textfeld 4">
            <a:extLst>
              <a:ext uri="{FF2B5EF4-FFF2-40B4-BE49-F238E27FC236}">
                <a16:creationId xmlns:a16="http://schemas.microsoft.com/office/drawing/2014/main" id="{25E5BBBA-EA6C-42B7-8974-8A62FF33F66C}"/>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2445132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AT" altLang="de-DE" dirty="0"/>
              <a:t>Elektrische Anlagen bis</a:t>
            </a:r>
            <a:br>
              <a:rPr lang="de-AT" altLang="de-DE" dirty="0"/>
            </a:br>
            <a:r>
              <a:rPr lang="de-AT" altLang="de-DE" dirty="0"/>
              <a:t>1000 Volt Niederspannung</a:t>
            </a: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l="7970" t="41220" r="5801" b="7751"/>
          <a:stretch>
            <a:fillRect/>
          </a:stretch>
        </p:blipFill>
        <p:spPr bwMode="auto">
          <a:xfrm>
            <a:off x="1595438" y="2000251"/>
            <a:ext cx="853916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4A285728-197B-4A9F-9CB1-E68F11E9718D}"/>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8865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de-AT" altLang="de-DE" dirty="0"/>
              <a:t>Elektrische Anlagen bis</a:t>
            </a:r>
            <a:br>
              <a:rPr lang="de-AT" altLang="de-DE" dirty="0"/>
            </a:br>
            <a:r>
              <a:rPr lang="de-AT" altLang="de-DE" dirty="0"/>
              <a:t> 1000 Volt Hochspannung</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l="3835" t="31770" r="6982" b="19090"/>
          <a:stretch>
            <a:fillRect/>
          </a:stretch>
        </p:blipFill>
        <p:spPr bwMode="auto">
          <a:xfrm>
            <a:off x="1601788" y="1966913"/>
            <a:ext cx="8572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8037DCCE-C057-4708-B27F-C87214CE874C}"/>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24702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de-AT" altLang="de-DE" dirty="0"/>
              <a:t>Herabhängende Freileitungen</a:t>
            </a:r>
          </a:p>
        </p:txBody>
      </p:sp>
      <p:pic>
        <p:nvPicPr>
          <p:cNvPr id="5" name="Grafik 4">
            <a:extLst>
              <a:ext uri="{FF2B5EF4-FFF2-40B4-BE49-F238E27FC236}">
                <a16:creationId xmlns:a16="http://schemas.microsoft.com/office/drawing/2014/main" id="{C25E7F75-F833-4A02-BA57-7E0430BDB956}"/>
              </a:ext>
            </a:extLst>
          </p:cNvPr>
          <p:cNvPicPr>
            <a:picLocks noChangeAspect="1"/>
          </p:cNvPicPr>
          <p:nvPr/>
        </p:nvPicPr>
        <p:blipFill>
          <a:blip r:embed="rId2"/>
          <a:stretch>
            <a:fillRect/>
          </a:stretch>
        </p:blipFill>
        <p:spPr>
          <a:xfrm>
            <a:off x="4414838" y="1700808"/>
            <a:ext cx="3362325" cy="4057650"/>
          </a:xfrm>
          <a:prstGeom prst="rect">
            <a:avLst/>
          </a:prstGeom>
        </p:spPr>
      </p:pic>
      <p:sp>
        <p:nvSpPr>
          <p:cNvPr id="6" name="Textfeld 5">
            <a:extLst>
              <a:ext uri="{FF2B5EF4-FFF2-40B4-BE49-F238E27FC236}">
                <a16:creationId xmlns:a16="http://schemas.microsoft.com/office/drawing/2014/main" id="{FCCEE78E-9957-478C-AC99-AE382098A3CB}"/>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3662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DE" altLang="de-DE" b="1" dirty="0">
                <a:solidFill>
                  <a:srgbClr val="C00000"/>
                </a:solidFill>
              </a:rPr>
              <a:t>E</a:t>
            </a:r>
            <a:r>
              <a:rPr lang="de-DE" altLang="de-DE" dirty="0"/>
              <a:t>rkrankung/Verletzung</a:t>
            </a:r>
            <a:endParaRPr lang="de-AT" altLang="de-DE" dirty="0"/>
          </a:p>
        </p:txBody>
      </p:sp>
      <p:sp>
        <p:nvSpPr>
          <p:cNvPr id="6" name="Inhaltsplatzhalter 2"/>
          <p:cNvSpPr txBox="1">
            <a:spLocks noChangeArrowheads="1"/>
          </p:cNvSpPr>
          <p:nvPr/>
        </p:nvSpPr>
        <p:spPr bwMode="auto">
          <a:xfrm>
            <a:off x="1703388" y="1412875"/>
            <a:ext cx="8497068" cy="468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de-DE" altLang="de-DE" dirty="0"/>
              <a:t>Darunter versteht man lebensbedrohliche Zwangslagen an Einsatzstellen für Menschen und Tiere sowie die Gefahr der Ansteckung oder mechanischen Verletzung der Einsatzkräfte.</a:t>
            </a:r>
          </a:p>
          <a:p>
            <a:pPr marL="0" indent="0">
              <a:buNone/>
            </a:pPr>
            <a:r>
              <a:rPr lang="de-DE" altLang="de-DE" dirty="0"/>
              <a:t> </a:t>
            </a:r>
          </a:p>
          <a:p>
            <a:r>
              <a:rPr lang="de-DE" altLang="de-DE" b="1" dirty="0"/>
              <a:t>Vorkommen </a:t>
            </a:r>
            <a:endParaRPr lang="de-DE" altLang="de-DE" dirty="0"/>
          </a:p>
          <a:p>
            <a:pPr lvl="1"/>
            <a:r>
              <a:rPr lang="de-DE" altLang="de-DE" dirty="0"/>
              <a:t>Immer wenn Menschen oder Tiere verletzt oder gefährdet sind </a:t>
            </a:r>
          </a:p>
          <a:p>
            <a:pPr lvl="1"/>
            <a:r>
              <a:rPr lang="de-DE" altLang="de-DE" dirty="0"/>
              <a:t>Die Gefahr sich zu verletzen ist an fast jeder Einsatzstelle gegeben </a:t>
            </a:r>
          </a:p>
          <a:p>
            <a:pPr lvl="1"/>
            <a:r>
              <a:rPr lang="de-DE" altLang="de-DE" dirty="0"/>
              <a:t>Ansteckungsgefahr besteht beim Kontakt mit Verletzten oder infektiösen Stoffen (Krankenhäuser, Labors) </a:t>
            </a:r>
          </a:p>
          <a:p>
            <a:pPr marL="457200" lvl="1" indent="0">
              <a:buNone/>
            </a:pPr>
            <a:endParaRPr lang="de-DE" altLang="de-DE" dirty="0"/>
          </a:p>
          <a:p>
            <a:r>
              <a:rPr lang="de-DE" altLang="de-DE" b="1" dirty="0"/>
              <a:t>Erkennen </a:t>
            </a:r>
            <a:endParaRPr lang="de-DE" altLang="de-DE" dirty="0"/>
          </a:p>
          <a:p>
            <a:pPr lvl="1"/>
            <a:r>
              <a:rPr lang="de-DE" altLang="de-DE" dirty="0"/>
              <a:t>Durch Beobachten der Einsatzstelle und des Einsatzablaufes </a:t>
            </a:r>
          </a:p>
          <a:p>
            <a:pPr lvl="1"/>
            <a:r>
              <a:rPr lang="de-DE" altLang="de-DE" dirty="0"/>
              <a:t>Hinweisschilder </a:t>
            </a:r>
          </a:p>
          <a:p>
            <a:pPr marL="457200" lvl="1" indent="0">
              <a:buNone/>
            </a:pPr>
            <a:endParaRPr lang="de-DE" altLang="de-DE" dirty="0"/>
          </a:p>
          <a:p>
            <a:r>
              <a:rPr lang="de-DE" altLang="de-DE" sz="3300" b="1" dirty="0"/>
              <a:t>Schutzmaßnahmen </a:t>
            </a:r>
          </a:p>
          <a:p>
            <a:pPr lvl="1"/>
            <a:r>
              <a:rPr lang="de-DE" altLang="de-DE" sz="2700" dirty="0"/>
              <a:t>Angeordnete Schutzausrüstung tragen (z. B. Schutzhandschuhe, Gesichtsschutz, evtl. Vollschutzanzug,...) </a:t>
            </a:r>
          </a:p>
          <a:p>
            <a:pPr lvl="1"/>
            <a:r>
              <a:rPr lang="de-DE" altLang="de-DE" sz="2700" dirty="0"/>
              <a:t>Verletzte Personen nur mit Infektionsschutz berühren (Infektionsschutzhandschuhe, Beatmungstuch,...) </a:t>
            </a:r>
          </a:p>
          <a:p>
            <a:pPr lvl="1"/>
            <a:r>
              <a:rPr lang="de-DE" altLang="de-DE" sz="2700" dirty="0"/>
              <a:t>Beherrschen der lebensrettenden Sofortmaßnahmen und richtige Anwendung </a:t>
            </a: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7" name="Textfeld 6">
            <a:extLst>
              <a:ext uri="{FF2B5EF4-FFF2-40B4-BE49-F238E27FC236}">
                <a16:creationId xmlns:a16="http://schemas.microsoft.com/office/drawing/2014/main" id="{F6DAE5DB-C2A1-451D-B426-B08455F9FA5C}"/>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30124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de-AT" altLang="de-DE" dirty="0"/>
              <a:t>Einsatzhygiene</a:t>
            </a:r>
          </a:p>
        </p:txBody>
      </p:sp>
      <p:sp>
        <p:nvSpPr>
          <p:cNvPr id="9" name="Inhaltsplatzhalter 2"/>
          <p:cNvSpPr txBox="1">
            <a:spLocks noChangeArrowheads="1"/>
          </p:cNvSpPr>
          <p:nvPr/>
        </p:nvSpPr>
        <p:spPr bwMode="auto">
          <a:xfrm>
            <a:off x="1703388" y="1412875"/>
            <a:ext cx="8497068" cy="46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de-DE" altLang="de-DE" dirty="0"/>
              <a:t>Die Einsatzhygiene umfasst allgemeine Schutzmaßnahmen, die:</a:t>
            </a:r>
          </a:p>
          <a:p>
            <a:r>
              <a:rPr lang="de-DE" altLang="de-DE" dirty="0"/>
              <a:t>bei jedem Einsatz </a:t>
            </a:r>
          </a:p>
          <a:p>
            <a:r>
              <a:rPr lang="de-DE" altLang="de-DE" dirty="0"/>
              <a:t>selbstständig von jedem Feuerwehrmitglied</a:t>
            </a:r>
          </a:p>
          <a:p>
            <a:r>
              <a:rPr lang="de-DE" altLang="de-DE" dirty="0"/>
              <a:t>zur Verhinderung und Beseitigung von Kontaminationen,</a:t>
            </a:r>
          </a:p>
          <a:p>
            <a:pPr marL="0" indent="0">
              <a:buNone/>
            </a:pPr>
            <a:r>
              <a:rPr lang="de-DE" altLang="de-DE" dirty="0"/>
              <a:t>also im normalen Einsatz- und Dienstbetrieb der Feuerwehr durchzuführen sind</a:t>
            </a:r>
          </a:p>
          <a:p>
            <a:pPr marL="0" indent="0">
              <a:buNone/>
            </a:pPr>
            <a:endParaRPr lang="de-DE" altLang="de-DE" b="1" dirty="0"/>
          </a:p>
          <a:p>
            <a:pPr marL="0" indent="0">
              <a:buNone/>
            </a:pPr>
            <a:r>
              <a:rPr lang="de-DE" altLang="de-DE" b="1" dirty="0"/>
              <a:t>Vor und während der Anfahrt:</a:t>
            </a:r>
          </a:p>
          <a:p>
            <a:r>
              <a:rPr lang="de-DE" altLang="de-DE" dirty="0"/>
              <a:t>Tabakwaren, Nahrungsmittel und persönliche Gegenstände nicht in den Einsatz mitnehmen</a:t>
            </a:r>
          </a:p>
          <a:p>
            <a:endParaRPr lang="de-DE" altLang="de-DE" b="1" dirty="0"/>
          </a:p>
          <a:p>
            <a:pPr marL="0" indent="0">
              <a:buNone/>
            </a:pPr>
            <a:r>
              <a:rPr lang="de-DE" altLang="de-DE" b="1" dirty="0"/>
              <a:t>An der Einsatzstelle:</a:t>
            </a:r>
          </a:p>
          <a:p>
            <a:r>
              <a:rPr lang="de-DE" altLang="de-DE" dirty="0"/>
              <a:t>Schutzausrüstung korrekt tragen</a:t>
            </a:r>
          </a:p>
          <a:p>
            <a:r>
              <a:rPr lang="de-DE" altLang="de-DE" dirty="0"/>
              <a:t>Direkten Kontakt mit Schadstoffen aller Art vermeiden</a:t>
            </a:r>
          </a:p>
          <a:p>
            <a:r>
              <a:rPr lang="de-DE" altLang="de-DE" dirty="0"/>
              <a:t>Verunreinigung der Fahrzeuginnenräume vermeiden</a:t>
            </a:r>
          </a:p>
          <a:p>
            <a:r>
              <a:rPr lang="de-DE" altLang="de-DE" dirty="0"/>
              <a:t>Gesicht, Hände und sonstige kontaminierte Hautstellen noch an der Einsatzstelle reinigen</a:t>
            </a:r>
          </a:p>
          <a:p>
            <a:endParaRPr lang="de-DE" altLang="de-DE" b="1" dirty="0"/>
          </a:p>
          <a:p>
            <a:pPr marL="0" indent="0">
              <a:buNone/>
            </a:pPr>
            <a:r>
              <a:rPr lang="de-DE" altLang="de-DE" b="1" dirty="0"/>
              <a:t>Nach dem Einsatz:</a:t>
            </a:r>
          </a:p>
          <a:p>
            <a:r>
              <a:rPr lang="de-DE" altLang="de-DE" dirty="0"/>
              <a:t>Bekleidung nach jedem Einsatz sofort ausziehen und einer Reinigung zuführen</a:t>
            </a:r>
          </a:p>
          <a:p>
            <a:r>
              <a:rPr lang="de-DE" altLang="de-DE" dirty="0"/>
              <a:t>Dusche bzw. wasche zumindest die Hände und das Gesicht</a:t>
            </a:r>
            <a:endParaRPr lang="de-AT" altLang="de-DE" dirty="0"/>
          </a:p>
          <a:p>
            <a:pPr lvl="1" eaLnBrk="1" hangingPunct="1">
              <a:buFontTx/>
              <a:buNone/>
            </a:pPr>
            <a:endParaRPr lang="de-AT" altLang="de-DE" dirty="0"/>
          </a:p>
          <a:p>
            <a:pPr lvl="1" eaLnBrk="1" hangingPunct="1">
              <a:buFontTx/>
              <a:buNone/>
            </a:pPr>
            <a:endParaRPr lang="de-AT" altLang="de-DE" dirty="0"/>
          </a:p>
          <a:p>
            <a:pPr lvl="1" eaLnBrk="1" hangingPunct="1">
              <a:buFontTx/>
              <a:buNone/>
            </a:pPr>
            <a:endParaRPr lang="de-AT" altLang="de-DE" dirty="0"/>
          </a:p>
        </p:txBody>
      </p:sp>
      <p:sp>
        <p:nvSpPr>
          <p:cNvPr id="5" name="Textfeld 4">
            <a:extLst>
              <a:ext uri="{FF2B5EF4-FFF2-40B4-BE49-F238E27FC236}">
                <a16:creationId xmlns:a16="http://schemas.microsoft.com/office/drawing/2014/main" id="{9AAC6CD3-E358-4DD4-B2B3-DEFF3BD5CE47}"/>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331271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639616" y="2899235"/>
            <a:ext cx="7344816" cy="3119762"/>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33128"/>
              </a:avLst>
            </a:prstTxWarp>
          </a:bodyPr>
          <a:lstStyle/>
          <a:p>
            <a:pPr algn="ctr"/>
            <a:r>
              <a:rPr lang="de-DE" sz="3600" kern="10" dirty="0">
                <a:ln w="9525">
                  <a:solidFill>
                    <a:srgbClr val="000000"/>
                  </a:solidFill>
                  <a:round/>
                  <a:headEnd/>
                  <a:tailEnd/>
                </a:ln>
                <a:solidFill>
                  <a:srgbClr val="000000"/>
                </a:solidFill>
                <a:latin typeface="Arial Black"/>
              </a:rPr>
              <a:t>Herzlichen Dank </a:t>
            </a:r>
          </a:p>
          <a:p>
            <a:pPr algn="ctr"/>
            <a:r>
              <a:rPr lang="de-DE" sz="3600" kern="10" dirty="0">
                <a:ln w="9525">
                  <a:solidFill>
                    <a:srgbClr val="000000"/>
                  </a:solidFill>
                  <a:round/>
                  <a:headEnd/>
                  <a:tailEnd/>
                </a:ln>
                <a:solidFill>
                  <a:srgbClr val="000000"/>
                </a:solidFill>
                <a:latin typeface="Arial Black"/>
              </a:rPr>
              <a:t>für EURE </a:t>
            </a:r>
          </a:p>
          <a:p>
            <a:pPr algn="ctr"/>
            <a:r>
              <a:rPr lang="de-DE" sz="3200" kern="10" dirty="0">
                <a:ln w="9525">
                  <a:solidFill>
                    <a:srgbClr val="000000"/>
                  </a:solidFill>
                  <a:round/>
                  <a:headEnd/>
                  <a:tailEnd/>
                </a:ln>
                <a:solidFill>
                  <a:srgbClr val="000000"/>
                </a:solidFill>
                <a:latin typeface="Arial Black"/>
              </a:rPr>
              <a:t>Aufmerksamkeit</a:t>
            </a:r>
          </a:p>
        </p:txBody>
      </p:sp>
      <p:sp>
        <p:nvSpPr>
          <p:cNvPr id="7" name="Textfeld 6"/>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pic>
        <p:nvPicPr>
          <p:cNvPr id="3" name="Grafik 2">
            <a:extLst>
              <a:ext uri="{FF2B5EF4-FFF2-40B4-BE49-F238E27FC236}">
                <a16:creationId xmlns:a16="http://schemas.microsoft.com/office/drawing/2014/main" id="{93E83A5F-8AF4-48EF-9823-FB3E24E19DE2}"/>
              </a:ext>
            </a:extLst>
          </p:cNvPr>
          <p:cNvPicPr>
            <a:picLocks noChangeAspect="1"/>
          </p:cNvPicPr>
          <p:nvPr/>
        </p:nvPicPr>
        <p:blipFill>
          <a:blip r:embed="rId2"/>
          <a:stretch>
            <a:fillRect/>
          </a:stretch>
        </p:blipFill>
        <p:spPr>
          <a:xfrm rot="20652018">
            <a:off x="3291706" y="475841"/>
            <a:ext cx="2059276" cy="2909847"/>
          </a:xfrm>
          <a:prstGeom prst="rect">
            <a:avLst/>
          </a:prstGeom>
        </p:spPr>
      </p:pic>
      <p:pic>
        <p:nvPicPr>
          <p:cNvPr id="8" name="Grafik 7">
            <a:extLst>
              <a:ext uri="{FF2B5EF4-FFF2-40B4-BE49-F238E27FC236}">
                <a16:creationId xmlns:a16="http://schemas.microsoft.com/office/drawing/2014/main" id="{B1FFA770-D079-43F8-B731-8D3F78D98DFE}"/>
              </a:ext>
            </a:extLst>
          </p:cNvPr>
          <p:cNvPicPr>
            <a:picLocks noChangeAspect="1"/>
          </p:cNvPicPr>
          <p:nvPr/>
        </p:nvPicPr>
        <p:blipFill>
          <a:blip r:embed="rId3"/>
          <a:stretch>
            <a:fillRect/>
          </a:stretch>
        </p:blipFill>
        <p:spPr>
          <a:xfrm rot="310349">
            <a:off x="6150871" y="201443"/>
            <a:ext cx="2010415" cy="2854586"/>
          </a:xfrm>
          <a:prstGeom prst="rect">
            <a:avLst/>
          </a:prstGeom>
        </p:spPr>
      </p:pic>
    </p:spTree>
    <p:extLst>
      <p:ext uri="{BB962C8B-B14F-4D97-AF65-F5344CB8AC3E}">
        <p14:creationId xmlns:p14="http://schemas.microsoft.com/office/powerpoint/2010/main" val="24791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noChangeArrowheads="1"/>
          </p:cNvSpPr>
          <p:nvPr/>
        </p:nvSpPr>
        <p:spPr bwMode="auto">
          <a:xfrm>
            <a:off x="1847850" y="260350"/>
            <a:ext cx="8229600" cy="1143000"/>
          </a:xfrm>
          <a:prstGeom prst="rect">
            <a:avLst/>
          </a:prstGeom>
          <a:noFill/>
          <a:ln w="9525">
            <a:noFill/>
            <a:miter lim="800000"/>
            <a:headEnd/>
            <a:tailEnd/>
          </a:ln>
          <a:effectLst/>
        </p:spPr>
        <p:txBody>
          <a:bodyPr anchor="ctr">
            <a:normAutofit fontScale="92500" lnSpcReduction="20000"/>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defRPr/>
            </a:pPr>
            <a:r>
              <a:rPr lang="de-AT" altLang="de-DE" kern="0" dirty="0"/>
              <a:t>Wo kommen </a:t>
            </a:r>
            <a:br>
              <a:rPr lang="de-AT" altLang="de-DE" kern="0" dirty="0"/>
            </a:br>
            <a:r>
              <a:rPr lang="de-AT" altLang="de-DE" kern="0" dirty="0"/>
              <a:t>gefährliche Stoffe vor?</a:t>
            </a:r>
          </a:p>
        </p:txBody>
      </p:sp>
      <p:sp>
        <p:nvSpPr>
          <p:cNvPr id="11" name="Inhaltsplatzhalter 2"/>
          <p:cNvSpPr txBox="1">
            <a:spLocks noChangeArrowheads="1"/>
          </p:cNvSpPr>
          <p:nvPr/>
        </p:nvSpPr>
        <p:spPr bwMode="auto">
          <a:xfrm>
            <a:off x="1936751" y="1557339"/>
            <a:ext cx="8137525" cy="4321175"/>
          </a:xfrm>
          <a:prstGeom prst="rect">
            <a:avLst/>
          </a:prstGeom>
          <a:noFill/>
          <a:ln w="9525">
            <a:noFill/>
            <a:miter lim="800000"/>
            <a:headEnd/>
            <a:tailEnd/>
          </a:ln>
          <a:effectLst/>
        </p:spPr>
        <p:txBody>
          <a:bodyPr>
            <a:normAutofit fontScale="62500" lnSpcReduction="20000"/>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457200" indent="-457200" algn="l">
              <a:buFont typeface="Arial" panose="020B0604020202020204" pitchFamily="34" charset="0"/>
              <a:buChar char="•"/>
            </a:pPr>
            <a:r>
              <a:rPr lang="de-DE" altLang="de-DE" b="1" dirty="0"/>
              <a:t>Transport:    </a:t>
            </a:r>
          </a:p>
          <a:p>
            <a:pPr marL="914400" lvl="1" indent="-457200" algn="l">
              <a:buFont typeface="Arial" panose="020B0604020202020204" pitchFamily="34" charset="0"/>
              <a:buChar char="•"/>
            </a:pPr>
            <a:r>
              <a:rPr lang="de-DE" altLang="de-DE" dirty="0"/>
              <a:t>Chemikalien, Treibstoffe, Flüssiggase </a:t>
            </a:r>
          </a:p>
          <a:p>
            <a:pPr marL="457200" indent="-457200" algn="l">
              <a:buFont typeface="Arial" panose="020B0604020202020204" pitchFamily="34" charset="0"/>
              <a:buChar char="•"/>
            </a:pPr>
            <a:r>
              <a:rPr lang="de-DE" altLang="de-DE" b="1" dirty="0"/>
              <a:t>Gewerbe, Industrie:  </a:t>
            </a:r>
          </a:p>
          <a:p>
            <a:pPr marL="914400" lvl="1" indent="-457200" algn="l">
              <a:buFont typeface="Arial" panose="020B0604020202020204" pitchFamily="34" charset="0"/>
              <a:buChar char="•"/>
            </a:pPr>
            <a:r>
              <a:rPr lang="de-DE" altLang="de-DE" dirty="0"/>
              <a:t>Lacke, Säuren, Chemikalien, radioaktive Stoffe </a:t>
            </a:r>
          </a:p>
          <a:p>
            <a:pPr marL="457200" indent="-457200" algn="l">
              <a:buFont typeface="Arial" panose="020B0604020202020204" pitchFamily="34" charset="0"/>
              <a:buChar char="•"/>
            </a:pPr>
            <a:r>
              <a:rPr lang="de-DE" altLang="de-DE" b="1" dirty="0"/>
              <a:t>Krankenhäuser, Labors:     </a:t>
            </a:r>
          </a:p>
          <a:p>
            <a:pPr marL="914400" lvl="1" indent="-457200" algn="l">
              <a:buFont typeface="Arial" panose="020B0604020202020204" pitchFamily="34" charset="0"/>
              <a:buChar char="•"/>
            </a:pPr>
            <a:r>
              <a:rPr lang="de-DE" altLang="de-DE" dirty="0"/>
              <a:t>Infektiöse, radioaktive Stoffe und Chemikalien </a:t>
            </a:r>
          </a:p>
          <a:p>
            <a:pPr marL="457200" indent="-457200" algn="l">
              <a:buFont typeface="Arial" panose="020B0604020202020204" pitchFamily="34" charset="0"/>
              <a:buChar char="•"/>
            </a:pPr>
            <a:r>
              <a:rPr lang="de-DE" altLang="de-DE" b="1" dirty="0"/>
              <a:t>Landwirtschaft:   </a:t>
            </a:r>
          </a:p>
          <a:p>
            <a:pPr marL="914400" lvl="1" indent="-457200" algn="l">
              <a:buFont typeface="Arial" panose="020B0604020202020204" pitchFamily="34" charset="0"/>
              <a:buChar char="•"/>
            </a:pPr>
            <a:r>
              <a:rPr lang="de-DE" altLang="de-DE" dirty="0"/>
              <a:t>Düngemittel, Spritzmittel, </a:t>
            </a:r>
            <a:r>
              <a:rPr lang="de-DE" altLang="de-DE" dirty="0" err="1"/>
              <a:t>Gärgas</a:t>
            </a:r>
            <a:r>
              <a:rPr lang="de-DE" altLang="de-DE" dirty="0"/>
              <a:t> </a:t>
            </a:r>
          </a:p>
          <a:p>
            <a:pPr marL="457200" indent="-457200" algn="l">
              <a:buFont typeface="Arial" panose="020B0604020202020204" pitchFamily="34" charset="0"/>
              <a:buChar char="•"/>
            </a:pPr>
            <a:r>
              <a:rPr lang="de-DE" altLang="de-DE" b="1" dirty="0"/>
              <a:t>Freizeitanlagen:   </a:t>
            </a:r>
          </a:p>
          <a:p>
            <a:pPr marL="914400" lvl="1" indent="-457200" algn="l">
              <a:buFont typeface="Arial" panose="020B0604020202020204" pitchFamily="34" charset="0"/>
              <a:buChar char="•"/>
            </a:pPr>
            <a:r>
              <a:rPr lang="de-DE" altLang="de-DE" dirty="0"/>
              <a:t>Chlor, Ammoniak </a:t>
            </a:r>
          </a:p>
          <a:p>
            <a:pPr marL="457200" indent="-457200" algn="l">
              <a:buFont typeface="Arial" panose="020B0604020202020204" pitchFamily="34" charset="0"/>
              <a:buChar char="•"/>
            </a:pPr>
            <a:r>
              <a:rPr lang="de-DE" altLang="de-DE" b="1" dirty="0"/>
              <a:t>Haushalt</a:t>
            </a:r>
            <a:r>
              <a:rPr lang="de-DE" altLang="de-DE" dirty="0"/>
              <a:t>:   </a:t>
            </a:r>
          </a:p>
          <a:p>
            <a:pPr marL="914400" lvl="1" indent="-457200" algn="l">
              <a:buFont typeface="Arial" panose="020B0604020202020204" pitchFamily="34" charset="0"/>
              <a:buChar char="•"/>
            </a:pPr>
            <a:r>
              <a:rPr lang="de-DE" altLang="de-DE" dirty="0"/>
              <a:t>Spraydosen, Reinigungsmittel, Medikamente, Gasbehälter </a:t>
            </a:r>
          </a:p>
          <a:p>
            <a:pPr marL="457200" indent="-457200" algn="l">
              <a:buFont typeface="Arial" panose="020B0604020202020204" pitchFamily="34" charset="0"/>
              <a:buChar char="•"/>
            </a:pPr>
            <a:r>
              <a:rPr lang="de-DE" altLang="de-DE" b="1" dirty="0"/>
              <a:t>Problemstoffsammelstellen, Mülldeponien:     </a:t>
            </a:r>
          </a:p>
          <a:p>
            <a:pPr marL="914400" lvl="1" indent="-457200" algn="l">
              <a:buFont typeface="Arial" panose="020B0604020202020204" pitchFamily="34" charset="0"/>
              <a:buChar char="•"/>
            </a:pPr>
            <a:r>
              <a:rPr lang="de-DE" altLang="de-DE" dirty="0"/>
              <a:t>Verschiedene Altstoffe in undefinierbaren Zusammensetzungen </a:t>
            </a:r>
          </a:p>
          <a:p>
            <a:pPr marL="457200" indent="-457200" algn="l">
              <a:buFont typeface="Arial" panose="020B0604020202020204" pitchFamily="34" charset="0"/>
              <a:buChar char="•"/>
              <a:defRPr/>
            </a:pPr>
            <a:endParaRPr lang="de-AT" altLang="de-DE" kern="0" dirty="0"/>
          </a:p>
        </p:txBody>
      </p:sp>
      <p:sp>
        <p:nvSpPr>
          <p:cNvPr id="6" name="Textfeld 5">
            <a:extLst>
              <a:ext uri="{FF2B5EF4-FFF2-40B4-BE49-F238E27FC236}">
                <a16:creationId xmlns:a16="http://schemas.microsoft.com/office/drawing/2014/main" id="{9C452658-24C7-446D-ABD5-5FBD1551E0F9}"/>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153476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1703388" y="260350"/>
            <a:ext cx="8496300" cy="2089150"/>
          </a:xfrm>
        </p:spPr>
        <p:txBody>
          <a:bodyPr/>
          <a:lstStyle/>
          <a:p>
            <a:r>
              <a:rPr lang="de-AT" altLang="de-DE"/>
              <a:t>Definition, Vorkommen und Kennzeichnung von Gefahrenstoffen</a:t>
            </a:r>
          </a:p>
        </p:txBody>
      </p:sp>
      <p:graphicFrame>
        <p:nvGraphicFramePr>
          <p:cNvPr id="6" name="Object 4"/>
          <p:cNvGraphicFramePr>
            <a:graphicFrameLocks noChangeAspect="1"/>
          </p:cNvGraphicFramePr>
          <p:nvPr/>
        </p:nvGraphicFramePr>
        <p:xfrm>
          <a:off x="3444875" y="3392489"/>
          <a:ext cx="768350" cy="1266825"/>
        </p:xfrm>
        <a:graphic>
          <a:graphicData uri="http://schemas.openxmlformats.org/presentationml/2006/ole">
            <mc:AlternateContent xmlns:mc="http://schemas.openxmlformats.org/markup-compatibility/2006">
              <mc:Choice xmlns:v="urn:schemas-microsoft-com:vml" Requires="v">
                <p:oleObj name="CorelDRAW" r:id="rId2" imgW="1140927" imgH="1876836" progId="CorelDRAW.Graphic.9">
                  <p:embed/>
                </p:oleObj>
              </mc:Choice>
              <mc:Fallback>
                <p:oleObj name="CorelDRAW" r:id="rId2" imgW="1140927" imgH="1876836" progId="CorelDRAW.Graphic.9">
                  <p:embed/>
                  <p:pic>
                    <p:nvPicPr>
                      <p:cNvPr id="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75" y="3392489"/>
                        <a:ext cx="7683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5"/>
          <p:cNvSpPr txBox="1">
            <a:spLocks noChangeArrowheads="1"/>
          </p:cNvSpPr>
          <p:nvPr/>
        </p:nvSpPr>
        <p:spPr bwMode="auto">
          <a:xfrm>
            <a:off x="3124200" y="2671763"/>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800"/>
              <a:t>Gefahrgut</a:t>
            </a:r>
          </a:p>
        </p:txBody>
      </p:sp>
      <p:sp>
        <p:nvSpPr>
          <p:cNvPr id="8" name="Text Box 6"/>
          <p:cNvSpPr txBox="1">
            <a:spLocks noChangeArrowheads="1"/>
          </p:cNvSpPr>
          <p:nvPr/>
        </p:nvSpPr>
        <p:spPr bwMode="auto">
          <a:xfrm>
            <a:off x="2899064" y="4992689"/>
            <a:ext cx="19758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DE" altLang="de-DE" sz="1800"/>
              <a:t>Inhalt:</a:t>
            </a:r>
          </a:p>
          <a:p>
            <a:pPr algn="ctr">
              <a:spcBef>
                <a:spcPct val="0"/>
              </a:spcBef>
              <a:buFontTx/>
              <a:buNone/>
            </a:pPr>
            <a:r>
              <a:rPr lang="de-DE" altLang="de-DE" sz="1800"/>
              <a:t>Gefährlicher Stoff</a:t>
            </a:r>
          </a:p>
        </p:txBody>
      </p:sp>
      <p:sp>
        <p:nvSpPr>
          <p:cNvPr id="9" name="Text Box 7"/>
          <p:cNvSpPr txBox="1">
            <a:spLocks noChangeArrowheads="1"/>
          </p:cNvSpPr>
          <p:nvPr/>
        </p:nvSpPr>
        <p:spPr bwMode="auto">
          <a:xfrm>
            <a:off x="6303964" y="2640013"/>
            <a:ext cx="2518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800"/>
              <a:t>Unkontrollierter Austritt</a:t>
            </a:r>
          </a:p>
        </p:txBody>
      </p:sp>
      <p:graphicFrame>
        <p:nvGraphicFramePr>
          <p:cNvPr id="10" name="Object 8"/>
          <p:cNvGraphicFramePr>
            <a:graphicFrameLocks noChangeAspect="1"/>
          </p:cNvGraphicFramePr>
          <p:nvPr/>
        </p:nvGraphicFramePr>
        <p:xfrm>
          <a:off x="6888164" y="3284539"/>
          <a:ext cx="2257425" cy="1895475"/>
        </p:xfrm>
        <a:graphic>
          <a:graphicData uri="http://schemas.openxmlformats.org/presentationml/2006/ole">
            <mc:AlternateContent xmlns:mc="http://schemas.openxmlformats.org/markup-compatibility/2006">
              <mc:Choice xmlns:v="urn:schemas-microsoft-com:vml" Requires="v">
                <p:oleObj name="CorelDRAW" r:id="rId4" imgW="2257471" imgH="1895124" progId="CorelDRAW.Graphic.9">
                  <p:embed/>
                </p:oleObj>
              </mc:Choice>
              <mc:Fallback>
                <p:oleObj name="CorelDRAW" r:id="rId4" imgW="2257471" imgH="1895124" progId="CorelDRAW.Graphic.9">
                  <p:embed/>
                  <p:pic>
                    <p:nvPicPr>
                      <p:cNvPr id="1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4" y="3284539"/>
                        <a:ext cx="22574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9"/>
          <p:cNvSpPr txBox="1">
            <a:spLocks noChangeArrowheads="1"/>
          </p:cNvSpPr>
          <p:nvPr/>
        </p:nvSpPr>
        <p:spPr bwMode="auto">
          <a:xfrm>
            <a:off x="7192964" y="5265738"/>
            <a:ext cx="1270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800"/>
              <a:t>Schadstoff</a:t>
            </a:r>
          </a:p>
        </p:txBody>
      </p:sp>
      <p:sp>
        <p:nvSpPr>
          <p:cNvPr id="12" name="Textfeld 11">
            <a:extLst>
              <a:ext uri="{FF2B5EF4-FFF2-40B4-BE49-F238E27FC236}">
                <a16:creationId xmlns:a16="http://schemas.microsoft.com/office/drawing/2014/main" id="{4C413904-DC9D-4E6C-BA91-FC51B2471E75}"/>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222732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noChangeArrowheads="1"/>
          </p:cNvSpPr>
          <p:nvPr/>
        </p:nvSpPr>
        <p:spPr bwMode="auto">
          <a:xfrm>
            <a:off x="1847850" y="260350"/>
            <a:ext cx="8229600" cy="1143000"/>
          </a:xfrm>
          <a:prstGeom prst="rect">
            <a:avLst/>
          </a:prstGeom>
          <a:noFill/>
          <a:ln w="9525">
            <a:noFill/>
            <a:miter lim="800000"/>
            <a:headEnd/>
            <a:tailEnd/>
          </a:ln>
          <a:effectLst/>
        </p:spPr>
        <p:txBody>
          <a:bodyPr anchor="ctr">
            <a:normAutofit fontScale="92500" lnSpcReduction="20000"/>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defRPr/>
            </a:pPr>
            <a:r>
              <a:rPr lang="de-AT" altLang="de-DE" kern="0" dirty="0"/>
              <a:t>Wie sind gefährliche Stoffe gekennzeichnet?</a:t>
            </a:r>
          </a:p>
        </p:txBody>
      </p:sp>
      <p:sp>
        <p:nvSpPr>
          <p:cNvPr id="9" name="Inhaltsplatzhalter 2"/>
          <p:cNvSpPr txBox="1">
            <a:spLocks noChangeArrowheads="1"/>
          </p:cNvSpPr>
          <p:nvPr/>
        </p:nvSpPr>
        <p:spPr bwMode="auto">
          <a:xfrm>
            <a:off x="1847850" y="3284984"/>
            <a:ext cx="8135938"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114300" algn="ctr">
              <a:buNone/>
            </a:pPr>
            <a:r>
              <a:rPr lang="de-AT" altLang="de-DE" dirty="0"/>
              <a:t>Viele Kennzeichnungen, viele Gesetze, aber die Symbole sind meist gleichartig und selbsterklärend!</a:t>
            </a:r>
          </a:p>
          <a:p>
            <a:pPr marL="0" indent="-114300" algn="ctr">
              <a:buNone/>
            </a:pPr>
            <a:endParaRPr lang="de-AT" altLang="de-DE" dirty="0"/>
          </a:p>
          <a:p>
            <a:pPr marL="0" indent="-114300" algn="ctr">
              <a:buNone/>
            </a:pPr>
            <a:r>
              <a:rPr lang="de-AT" altLang="de-DE" dirty="0"/>
              <a:t>Ebenso sind Transportpapiere und Sicherheitsdatenblätter vorhanden!</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7952" y="1940024"/>
            <a:ext cx="136048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52730" y="1759844"/>
            <a:ext cx="1871662"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A75CAFC3-C4C3-422D-BC6E-ADA07F483437}"/>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pic>
        <p:nvPicPr>
          <p:cNvPr id="2050" name="Picture 2" descr="GHS 02 Schild, Symbol &quot;Flamme&quot;, Folie, selbstklebend, 52 x 52 mm, VE = 10 Bogen à 6 Stück - 1">
            <a:extLst>
              <a:ext uri="{FF2B5EF4-FFF2-40B4-BE49-F238E27FC236}">
                <a16:creationId xmlns:a16="http://schemas.microsoft.com/office/drawing/2014/main" id="{C72AB74E-50D9-41A8-8908-60E401359A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9384" y="1547365"/>
            <a:ext cx="1701452" cy="170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879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ChangeArrowheads="1"/>
          </p:cNvSpPr>
          <p:nvPr/>
        </p:nvSpPr>
        <p:spPr bwMode="auto">
          <a:xfrm>
            <a:off x="1847850" y="260350"/>
            <a:ext cx="8229600" cy="1143000"/>
          </a:xfrm>
          <a:prstGeom prst="rect">
            <a:avLst/>
          </a:prstGeom>
          <a:noFill/>
          <a:ln w="9525">
            <a:noFill/>
            <a:miter lim="800000"/>
            <a:headEnd/>
            <a:tailEnd/>
          </a:ln>
          <a:effectLst/>
        </p:spPr>
        <p:txBody>
          <a:bodyPr anchor="ct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defRPr/>
            </a:pPr>
            <a:r>
              <a:rPr lang="de-AT" altLang="de-DE" kern="0" dirty="0"/>
              <a:t>Gefahrensymbole</a:t>
            </a:r>
          </a:p>
        </p:txBody>
      </p:sp>
      <p:sp>
        <p:nvSpPr>
          <p:cNvPr id="5" name="Inhaltsplatzhalter 2"/>
          <p:cNvSpPr txBox="1">
            <a:spLocks noChangeArrowheads="1"/>
          </p:cNvSpPr>
          <p:nvPr/>
        </p:nvSpPr>
        <p:spPr bwMode="auto">
          <a:xfrm>
            <a:off x="2785607" y="1403350"/>
            <a:ext cx="7291843" cy="4535958"/>
          </a:xfrm>
          <a:prstGeom prst="rect">
            <a:avLst/>
          </a:prstGeom>
          <a:noFill/>
          <a:ln w="9525">
            <a:noFill/>
            <a:miter lim="800000"/>
            <a:headEnd/>
            <a:tailEnd/>
          </a:ln>
          <a:effectLst/>
        </p:spPr>
        <p:txBody>
          <a:bodyPr>
            <a:normAutofit fontScale="85000" lnSpcReduction="10000"/>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457200" indent="-457200" algn="l">
              <a:buFont typeface="Arial" panose="020B0604020202020204" pitchFamily="34" charset="0"/>
              <a:buChar char="•"/>
            </a:pPr>
            <a:r>
              <a:rPr lang="de-DE" altLang="de-DE" sz="2000" b="1" dirty="0"/>
              <a:t>Explodierende Bombe </a:t>
            </a:r>
          </a:p>
          <a:p>
            <a:pPr marL="914400" lvl="1" indent="-457200" algn="l">
              <a:buFont typeface="Arial" panose="020B0604020202020204" pitchFamily="34" charset="0"/>
              <a:buChar char="•"/>
            </a:pPr>
            <a:r>
              <a:rPr lang="de-DE" altLang="de-DE" sz="2000" dirty="0"/>
              <a:t>Symbol für explosive Stoffe/Gemische und Erzeugnisse mit Explosivstoff</a:t>
            </a:r>
          </a:p>
          <a:p>
            <a:pPr lvl="1" algn="l"/>
            <a:endParaRPr lang="de-DE" altLang="de-DE" sz="2000" dirty="0"/>
          </a:p>
          <a:p>
            <a:pPr marL="457200" indent="-457200" algn="l">
              <a:buFont typeface="Arial" panose="020B0604020202020204" pitchFamily="34" charset="0"/>
              <a:buChar char="•"/>
            </a:pPr>
            <a:r>
              <a:rPr lang="de-DE" altLang="de-DE" sz="2000" b="1" kern="0" dirty="0"/>
              <a:t>Gasflasche </a:t>
            </a:r>
          </a:p>
          <a:p>
            <a:pPr marL="914400" lvl="1" indent="-457200" algn="l">
              <a:buFont typeface="Arial" panose="020B0604020202020204" pitchFamily="34" charset="0"/>
              <a:buChar char="•"/>
            </a:pPr>
            <a:r>
              <a:rPr lang="de-DE" altLang="de-DE" sz="2000" dirty="0"/>
              <a:t>Symbol für unter Druck stehende Gase</a:t>
            </a:r>
          </a:p>
          <a:p>
            <a:pPr lvl="1" algn="l"/>
            <a:endParaRPr lang="de-DE" altLang="de-DE" sz="2000" dirty="0"/>
          </a:p>
          <a:p>
            <a:pPr marL="457200" indent="-457200" algn="l">
              <a:buFont typeface="Arial" panose="020B0604020202020204" pitchFamily="34" charset="0"/>
              <a:buChar char="•"/>
            </a:pPr>
            <a:r>
              <a:rPr lang="de-AT" altLang="de-DE" sz="2000" b="1" kern="0" dirty="0"/>
              <a:t>Flamme </a:t>
            </a:r>
          </a:p>
          <a:p>
            <a:pPr marL="914400" lvl="1" indent="-457200" algn="l">
              <a:buFont typeface="Arial" panose="020B0604020202020204" pitchFamily="34" charset="0"/>
              <a:buChar char="•"/>
            </a:pPr>
            <a:r>
              <a:rPr lang="de-AT" altLang="de-DE" sz="2000" dirty="0"/>
              <a:t>Symbol für entzündbare Gase, Aerosole, Flüssigkeiten oder Feststoffe</a:t>
            </a:r>
          </a:p>
          <a:p>
            <a:pPr lvl="1" algn="l"/>
            <a:endParaRPr lang="de-AT" altLang="de-DE" sz="2000" dirty="0"/>
          </a:p>
          <a:p>
            <a:pPr marL="457200" indent="-457200" algn="l">
              <a:buFont typeface="Arial" panose="020B0604020202020204" pitchFamily="34" charset="0"/>
              <a:buChar char="•"/>
            </a:pPr>
            <a:r>
              <a:rPr lang="de-AT" altLang="de-DE" sz="2000" b="1" kern="0" dirty="0"/>
              <a:t>Flamme über einem Kreis </a:t>
            </a:r>
          </a:p>
          <a:p>
            <a:pPr marL="914400" lvl="1" indent="-457200" algn="l">
              <a:buFont typeface="Arial" panose="020B0604020202020204" pitchFamily="34" charset="0"/>
              <a:buChar char="•"/>
            </a:pPr>
            <a:r>
              <a:rPr lang="de-AT" altLang="de-DE" sz="2000" dirty="0"/>
              <a:t>Symbol für entzündend (oxidierend) wirkende Gase, Flüssigkeiten oder Feststoffe</a:t>
            </a:r>
          </a:p>
          <a:p>
            <a:pPr lvl="1" algn="l"/>
            <a:endParaRPr lang="de-AT" altLang="de-DE" sz="2000" dirty="0"/>
          </a:p>
          <a:p>
            <a:pPr marL="457200" indent="-457200" algn="l">
              <a:buFont typeface="Arial" panose="020B0604020202020204" pitchFamily="34" charset="0"/>
              <a:buChar char="•"/>
            </a:pPr>
            <a:r>
              <a:rPr lang="de-AT" altLang="de-DE" sz="2000" b="1" kern="0" dirty="0"/>
              <a:t>Totenkopf mit gekreuzten Knochen </a:t>
            </a:r>
          </a:p>
          <a:p>
            <a:pPr marL="914400" lvl="1" indent="-457200" algn="l">
              <a:buFont typeface="Arial" panose="020B0604020202020204" pitchFamily="34" charset="0"/>
              <a:buChar char="•"/>
            </a:pPr>
            <a:r>
              <a:rPr lang="de-AT" altLang="de-DE" sz="2000" dirty="0"/>
              <a:t>Für akut toxische Stoffe und Gemische </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850" y="5256584"/>
            <a:ext cx="952342" cy="836712"/>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5307" y="4320480"/>
            <a:ext cx="497428" cy="836712"/>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4392" y="3384376"/>
            <a:ext cx="599258" cy="836712"/>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850" y="2676876"/>
            <a:ext cx="952342" cy="379504"/>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9536" y="1614668"/>
            <a:ext cx="952342" cy="612861"/>
          </a:xfrm>
          <a:prstGeom prst="rect">
            <a:avLst/>
          </a:prstGeom>
        </p:spPr>
      </p:pic>
      <p:sp>
        <p:nvSpPr>
          <p:cNvPr id="12" name="Textfeld 11">
            <a:extLst>
              <a:ext uri="{FF2B5EF4-FFF2-40B4-BE49-F238E27FC236}">
                <a16:creationId xmlns:a16="http://schemas.microsoft.com/office/drawing/2014/main" id="{4CD68405-2D3B-4C38-B0D6-DBBB3CE001A7}"/>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28946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ChangeArrowheads="1"/>
          </p:cNvSpPr>
          <p:nvPr/>
        </p:nvSpPr>
        <p:spPr bwMode="auto">
          <a:xfrm>
            <a:off x="1847850" y="260350"/>
            <a:ext cx="8229600" cy="1143000"/>
          </a:xfrm>
          <a:prstGeom prst="rect">
            <a:avLst/>
          </a:prstGeom>
          <a:noFill/>
          <a:ln w="9525">
            <a:noFill/>
            <a:miter lim="800000"/>
            <a:headEnd/>
            <a:tailEnd/>
          </a:ln>
          <a:effectLst/>
        </p:spPr>
        <p:txBody>
          <a:bodyPr anchor="ct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defRPr/>
            </a:pPr>
            <a:r>
              <a:rPr lang="de-AT" altLang="de-DE" kern="0" dirty="0"/>
              <a:t>Gefahrensymbole</a:t>
            </a:r>
          </a:p>
        </p:txBody>
      </p:sp>
      <p:sp>
        <p:nvSpPr>
          <p:cNvPr id="5" name="Inhaltsplatzhalter 2"/>
          <p:cNvSpPr txBox="1">
            <a:spLocks noChangeArrowheads="1"/>
          </p:cNvSpPr>
          <p:nvPr/>
        </p:nvSpPr>
        <p:spPr bwMode="auto">
          <a:xfrm>
            <a:off x="2783633" y="1557339"/>
            <a:ext cx="7290643" cy="4321175"/>
          </a:xfrm>
          <a:prstGeom prst="rect">
            <a:avLst/>
          </a:prstGeom>
          <a:noFill/>
          <a:ln w="9525">
            <a:noFill/>
            <a:miter lim="800000"/>
            <a:headEnd/>
            <a:tailEnd/>
          </a:ln>
          <a:effectLst/>
        </p:spPr>
        <p:txBody>
          <a:bodyPr>
            <a:normAutofit fontScale="77500" lnSpcReduction="20000"/>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457200" indent="-457200" algn="l">
              <a:buFont typeface="Arial" panose="020B0604020202020204" pitchFamily="34" charset="0"/>
              <a:buChar char="•"/>
            </a:pPr>
            <a:r>
              <a:rPr lang="de-AT" altLang="de-DE" sz="2000" b="1" kern="0" dirty="0"/>
              <a:t>Gesundheitsgefahr </a:t>
            </a:r>
          </a:p>
          <a:p>
            <a:pPr marL="914400" lvl="1" indent="-457200" algn="l">
              <a:buFont typeface="Arial" panose="020B0604020202020204" pitchFamily="34" charset="0"/>
              <a:buChar char="•"/>
            </a:pPr>
            <a:r>
              <a:rPr lang="de-AT" altLang="de-DE" sz="2000" dirty="0"/>
              <a:t>Symbol für krebserregende (karzinogene) oder die Atemwege sensibilisierende Stoffe und Gemische</a:t>
            </a:r>
          </a:p>
          <a:p>
            <a:pPr lvl="1" algn="l"/>
            <a:endParaRPr lang="de-AT" altLang="de-DE" sz="2000" dirty="0"/>
          </a:p>
          <a:p>
            <a:pPr marL="457200" indent="-457200" algn="l">
              <a:buFont typeface="Arial" panose="020B0604020202020204" pitchFamily="34" charset="0"/>
              <a:buChar char="•"/>
            </a:pPr>
            <a:r>
              <a:rPr lang="de-AT" altLang="de-DE" sz="2000" b="1" kern="0" dirty="0"/>
              <a:t>Radioaktive Strahlung </a:t>
            </a:r>
          </a:p>
          <a:p>
            <a:pPr marL="914400" lvl="1" indent="-457200" algn="l">
              <a:buFont typeface="Arial" panose="020B0604020202020204" pitchFamily="34" charset="0"/>
              <a:buChar char="•"/>
            </a:pPr>
            <a:r>
              <a:rPr lang="de-AT" altLang="de-DE" sz="2000" dirty="0"/>
              <a:t>Symbol für radioaktive Stoffe oder ionisierende Strahlen</a:t>
            </a:r>
          </a:p>
          <a:p>
            <a:pPr lvl="1" algn="l"/>
            <a:endParaRPr lang="de-AT" altLang="de-DE" sz="2000" dirty="0"/>
          </a:p>
          <a:p>
            <a:pPr marL="457200" indent="-457200" algn="l">
              <a:buFont typeface="Arial" panose="020B0604020202020204" pitchFamily="34" charset="0"/>
              <a:buChar char="•"/>
            </a:pPr>
            <a:r>
              <a:rPr lang="de-AT" altLang="de-DE" sz="2000" b="1" kern="0" dirty="0"/>
              <a:t>Ätzwirkung </a:t>
            </a:r>
          </a:p>
          <a:p>
            <a:pPr marL="914400" lvl="1" indent="-457200" algn="l">
              <a:buFont typeface="Arial" panose="020B0604020202020204" pitchFamily="34" charset="0"/>
              <a:buChar char="•"/>
            </a:pPr>
            <a:r>
              <a:rPr lang="de-AT" altLang="de-DE" sz="2000" dirty="0"/>
              <a:t>Symbol für Stoffe und Gemische, die auf Metalle korrosiv, hautätzend und/oder schwer augenschädigend wirken </a:t>
            </a:r>
          </a:p>
          <a:p>
            <a:pPr lvl="1" algn="l"/>
            <a:endParaRPr lang="de-AT" altLang="de-DE" sz="2000" dirty="0"/>
          </a:p>
          <a:p>
            <a:pPr marL="457200" indent="-457200" algn="l">
              <a:buFont typeface="Arial" panose="020B0604020202020204" pitchFamily="34" charset="0"/>
              <a:buChar char="•"/>
            </a:pPr>
            <a:r>
              <a:rPr lang="de-AT" altLang="de-DE" sz="2000" b="1" kern="0" dirty="0"/>
              <a:t>Umwelt </a:t>
            </a:r>
          </a:p>
          <a:p>
            <a:pPr marL="914400" lvl="1" indent="-457200" algn="l">
              <a:buFont typeface="Arial" panose="020B0604020202020204" pitchFamily="34" charset="0"/>
              <a:buChar char="•"/>
            </a:pPr>
            <a:r>
              <a:rPr lang="de-AT" altLang="de-DE" sz="2000" dirty="0"/>
              <a:t>Symbol für Stoffe und Gemische, die akut oder chronisch Gewässer gefährden</a:t>
            </a:r>
          </a:p>
          <a:p>
            <a:pPr lvl="1" algn="l"/>
            <a:endParaRPr lang="de-AT" altLang="de-DE" sz="2000" dirty="0"/>
          </a:p>
          <a:p>
            <a:pPr marL="457200" indent="-457200" algn="l">
              <a:buFont typeface="Arial" panose="020B0604020202020204" pitchFamily="34" charset="0"/>
              <a:buChar char="•"/>
            </a:pPr>
            <a:r>
              <a:rPr lang="de-AT" altLang="de-DE" sz="2000" b="1" kern="0" dirty="0"/>
              <a:t>Ausrufezeichen </a:t>
            </a:r>
          </a:p>
          <a:p>
            <a:pPr marL="914400" lvl="1" indent="-457200" algn="l">
              <a:buFont typeface="Arial" panose="020B0604020202020204" pitchFamily="34" charset="0"/>
              <a:buChar char="•"/>
            </a:pPr>
            <a:r>
              <a:rPr lang="de-AT" altLang="de-DE" sz="2000" dirty="0"/>
              <a:t>Symbol für Stoffe und Gemische, die Haut, Augen oder Atemwege reizen</a:t>
            </a: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577" y="4931977"/>
            <a:ext cx="265909" cy="836712"/>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299" y="4020102"/>
            <a:ext cx="631138" cy="608807"/>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131" y="3284984"/>
            <a:ext cx="908306" cy="432048"/>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6300" y="2348880"/>
            <a:ext cx="635049" cy="586148"/>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7410" y="1484785"/>
            <a:ext cx="456593" cy="612861"/>
          </a:xfrm>
          <a:prstGeom prst="rect">
            <a:avLst/>
          </a:prstGeom>
        </p:spPr>
      </p:pic>
      <p:sp>
        <p:nvSpPr>
          <p:cNvPr id="14" name="Textfeld 13">
            <a:extLst>
              <a:ext uri="{FF2B5EF4-FFF2-40B4-BE49-F238E27FC236}">
                <a16:creationId xmlns:a16="http://schemas.microsoft.com/office/drawing/2014/main" id="{45D43EF7-507F-4B84-B167-E28014DE88B1}"/>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32706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ChangeArrowheads="1"/>
          </p:cNvSpPr>
          <p:nvPr/>
        </p:nvSpPr>
        <p:spPr bwMode="auto">
          <a:xfrm>
            <a:off x="1847850" y="260350"/>
            <a:ext cx="8229600" cy="1143000"/>
          </a:xfrm>
          <a:prstGeom prst="rect">
            <a:avLst/>
          </a:prstGeom>
          <a:noFill/>
          <a:ln w="9525">
            <a:noFill/>
            <a:miter lim="800000"/>
            <a:headEnd/>
            <a:tailEnd/>
          </a:ln>
          <a:effectLst/>
        </p:spPr>
        <p:txBody>
          <a:bodyPr anchor="ct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defRPr/>
            </a:pPr>
            <a:r>
              <a:rPr lang="de-AT" altLang="de-DE" kern="0" dirty="0"/>
              <a:t>Rechtliche Grundlagen</a:t>
            </a:r>
          </a:p>
        </p:txBody>
      </p:sp>
      <p:sp>
        <p:nvSpPr>
          <p:cNvPr id="7" name="Inhaltsplatzhalter 2"/>
          <p:cNvSpPr txBox="1">
            <a:spLocks noChangeArrowheads="1"/>
          </p:cNvSpPr>
          <p:nvPr/>
        </p:nvSpPr>
        <p:spPr bwMode="auto">
          <a:xfrm>
            <a:off x="2855641" y="1484865"/>
            <a:ext cx="7218635" cy="4393650"/>
          </a:xfrm>
          <a:prstGeom prst="rect">
            <a:avLst/>
          </a:prstGeom>
          <a:noFill/>
          <a:ln w="9525">
            <a:noFill/>
            <a:miter lim="800000"/>
            <a:headEnd/>
            <a:tailEnd/>
          </a:ln>
          <a:effectLst/>
        </p:spPr>
        <p:txBody>
          <a:bodyPr>
            <a:normAutofit/>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457200" indent="-457200" algn="l">
              <a:buFont typeface="Arial" panose="020B0604020202020204" pitchFamily="34" charset="0"/>
              <a:buChar char="•"/>
            </a:pPr>
            <a:r>
              <a:rPr lang="de-DE" altLang="de-DE" b="1" dirty="0"/>
              <a:t>Transport:    </a:t>
            </a:r>
          </a:p>
          <a:p>
            <a:pPr marL="914400" lvl="1" indent="-457200" algn="l">
              <a:buFont typeface="Arial" panose="020B0604020202020204" pitchFamily="34" charset="0"/>
              <a:buChar char="•"/>
            </a:pPr>
            <a:r>
              <a:rPr lang="de-DE" altLang="de-DE" dirty="0"/>
              <a:t>Gefahrzettel</a:t>
            </a:r>
          </a:p>
          <a:p>
            <a:pPr marL="914400" lvl="1" indent="-457200" algn="l">
              <a:buFont typeface="Arial" panose="020B0604020202020204" pitchFamily="34" charset="0"/>
              <a:buChar char="•"/>
            </a:pPr>
            <a:r>
              <a:rPr lang="de-DE" altLang="de-DE" dirty="0"/>
              <a:t>Gefahrenpiktogramm</a:t>
            </a:r>
          </a:p>
          <a:p>
            <a:pPr marL="914400" lvl="1" indent="-457200" algn="l">
              <a:buFont typeface="Arial" panose="020B0604020202020204" pitchFamily="34" charset="0"/>
              <a:buChar char="•"/>
            </a:pPr>
            <a:endParaRPr lang="de-DE" altLang="de-DE" dirty="0"/>
          </a:p>
          <a:p>
            <a:pPr marL="457200" indent="-457200" algn="l">
              <a:buFont typeface="Arial" panose="020B0604020202020204" pitchFamily="34" charset="0"/>
              <a:buChar char="•"/>
            </a:pPr>
            <a:r>
              <a:rPr lang="de-DE" altLang="de-DE" b="1" dirty="0"/>
              <a:t>Arbeitssicherheit:  </a:t>
            </a:r>
          </a:p>
          <a:p>
            <a:pPr marL="914400" lvl="1" indent="-457200" algn="l">
              <a:buFont typeface="Arial" panose="020B0604020202020204" pitchFamily="34" charset="0"/>
              <a:buChar char="•"/>
            </a:pPr>
            <a:r>
              <a:rPr lang="de-DE" altLang="de-DE" dirty="0"/>
              <a:t>Warnzeichen</a:t>
            </a:r>
          </a:p>
          <a:p>
            <a:pPr marL="914400" lvl="1" indent="-457200" algn="l">
              <a:buFont typeface="Arial" panose="020B0604020202020204" pitchFamily="34" charset="0"/>
              <a:buChar char="•"/>
            </a:pPr>
            <a:r>
              <a:rPr lang="de-DE" altLang="de-DE" dirty="0"/>
              <a:t>Gebotszeichen</a:t>
            </a:r>
          </a:p>
          <a:p>
            <a:pPr marL="914400" lvl="1" indent="-457200" algn="l">
              <a:buFont typeface="Arial" panose="020B0604020202020204" pitchFamily="34" charset="0"/>
              <a:buChar char="•"/>
            </a:pPr>
            <a:r>
              <a:rPr lang="de-DE" altLang="de-DE" dirty="0"/>
              <a:t>Verbotszeichen</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982" y="2564984"/>
            <a:ext cx="725692" cy="720000"/>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491" y="2017167"/>
            <a:ext cx="720000" cy="720000"/>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1340" y="4574179"/>
            <a:ext cx="720000" cy="720000"/>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060" y="4070984"/>
            <a:ext cx="720000" cy="620384"/>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2060" y="5158515"/>
            <a:ext cx="720000" cy="720000"/>
          </a:xfrm>
          <a:prstGeom prst="rect">
            <a:avLst/>
          </a:prstGeom>
        </p:spPr>
      </p:pic>
      <p:sp>
        <p:nvSpPr>
          <p:cNvPr id="10" name="Textfeld 9">
            <a:extLst>
              <a:ext uri="{FF2B5EF4-FFF2-40B4-BE49-F238E27FC236}">
                <a16:creationId xmlns:a16="http://schemas.microsoft.com/office/drawing/2014/main" id="{885DCC42-DDC8-4273-800E-C777152E0D28}"/>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12787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AT" altLang="de-DE" dirty="0"/>
              <a:t>Sofortmaßnahmen</a:t>
            </a:r>
          </a:p>
        </p:txBody>
      </p:sp>
      <p:sp>
        <p:nvSpPr>
          <p:cNvPr id="6" name="Inhaltsplatzhalter 2"/>
          <p:cNvSpPr txBox="1">
            <a:spLocks noChangeArrowheads="1"/>
          </p:cNvSpPr>
          <p:nvPr/>
        </p:nvSpPr>
        <p:spPr bwMode="auto">
          <a:xfrm>
            <a:off x="1703389" y="1341438"/>
            <a:ext cx="8135937" cy="446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de-DE" altLang="de-DE" b="1" dirty="0">
                <a:solidFill>
                  <a:srgbClr val="FF0000"/>
                </a:solidFill>
              </a:rPr>
              <a:t>G</a:t>
            </a:r>
            <a:r>
              <a:rPr lang="de-DE" altLang="de-DE" dirty="0"/>
              <a:t>efahr erkennen</a:t>
            </a:r>
          </a:p>
          <a:p>
            <a:endParaRPr lang="de-DE" altLang="de-DE" dirty="0"/>
          </a:p>
          <a:p>
            <a:r>
              <a:rPr lang="de-DE" altLang="de-DE" b="1" dirty="0">
                <a:solidFill>
                  <a:srgbClr val="FF0000"/>
                </a:solidFill>
              </a:rPr>
              <a:t>A</a:t>
            </a:r>
            <a:r>
              <a:rPr lang="de-DE" altLang="de-DE" dirty="0"/>
              <a:t>bsperren, Absichern</a:t>
            </a:r>
          </a:p>
          <a:p>
            <a:endParaRPr lang="de-DE" altLang="de-DE" dirty="0"/>
          </a:p>
          <a:p>
            <a:r>
              <a:rPr lang="de-DE" altLang="de-DE" b="1" dirty="0">
                <a:solidFill>
                  <a:srgbClr val="FF0000"/>
                </a:solidFill>
              </a:rPr>
              <a:t>M</a:t>
            </a:r>
            <a:r>
              <a:rPr lang="de-DE" altLang="de-DE" dirty="0"/>
              <a:t>enschenrettung</a:t>
            </a:r>
          </a:p>
          <a:p>
            <a:pPr marL="0" indent="0">
              <a:buNone/>
            </a:pPr>
            <a:endParaRPr lang="de-DE" altLang="de-DE" dirty="0"/>
          </a:p>
          <a:p>
            <a:r>
              <a:rPr lang="de-DE" altLang="de-DE" b="1" dirty="0">
                <a:solidFill>
                  <a:srgbClr val="FF0000"/>
                </a:solidFill>
              </a:rPr>
              <a:t>S</a:t>
            </a:r>
            <a:r>
              <a:rPr lang="de-DE" altLang="de-DE" dirty="0"/>
              <a:t>pezialkräfte anfordern</a:t>
            </a: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828879" y="1202217"/>
            <a:ext cx="176344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5049" y="2102328"/>
            <a:ext cx="181133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2563" y="3399317"/>
            <a:ext cx="12668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5050" y="4430012"/>
            <a:ext cx="14573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3174C791-F96C-4934-A589-0E493E9F1012}"/>
              </a:ext>
            </a:extLst>
          </p:cNvPr>
          <p:cNvSpPr txBox="1"/>
          <p:nvPr/>
        </p:nvSpPr>
        <p:spPr>
          <a:xfrm>
            <a:off x="4799856" y="6309321"/>
            <a:ext cx="5112569" cy="246221"/>
          </a:xfrm>
          <a:prstGeom prst="rect">
            <a:avLst/>
          </a:prstGeom>
          <a:noFill/>
        </p:spPr>
        <p:txBody>
          <a:bodyPr wrap="square" rtlCol="0">
            <a:spAutoFit/>
          </a:bodyPr>
          <a:lstStyle/>
          <a:p>
            <a:r>
              <a:rPr lang="de-DE" sz="1000" dirty="0">
                <a:solidFill>
                  <a:schemeClr val="bg1">
                    <a:lumMod val="50000"/>
                  </a:schemeClr>
                </a:solidFill>
              </a:rPr>
              <a:t>NÖ FEUERWEHR Basiswissen - Kapitel B.3 Gefahren an Einsatzstellen	02/25</a:t>
            </a:r>
          </a:p>
        </p:txBody>
      </p:sp>
    </p:spTree>
    <p:extLst>
      <p:ext uri="{BB962C8B-B14F-4D97-AF65-F5344CB8AC3E}">
        <p14:creationId xmlns:p14="http://schemas.microsoft.com/office/powerpoint/2010/main" val="50669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2004</Words>
  <Application>Microsoft Office PowerPoint</Application>
  <PresentationFormat>Breitbild</PresentationFormat>
  <Paragraphs>353</Paragraphs>
  <Slides>28</Slides>
  <Notes>5</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28</vt:i4>
      </vt:variant>
    </vt:vector>
  </HeadingPairs>
  <TitlesOfParts>
    <vt:vector size="36" baseType="lpstr">
      <vt:lpstr>Arial</vt:lpstr>
      <vt:lpstr>Arial Black</vt:lpstr>
      <vt:lpstr>Calibri</vt:lpstr>
      <vt:lpstr>Calibri Light</vt:lpstr>
      <vt:lpstr>Kravitz</vt:lpstr>
      <vt:lpstr>Office</vt:lpstr>
      <vt:lpstr>1_Office</vt:lpstr>
      <vt:lpstr>CorelDRAW</vt:lpstr>
      <vt:lpstr>PowerPoint-Präsentation</vt:lpstr>
      <vt:lpstr>PowerPoint-Präsentation</vt:lpstr>
      <vt:lpstr>PowerPoint-Präsentation</vt:lpstr>
      <vt:lpstr>Definition, Vorkommen und Kennzeichnung von Gefahrenstoffen</vt:lpstr>
      <vt:lpstr>PowerPoint-Präsentation</vt:lpstr>
      <vt:lpstr>PowerPoint-Präsentation</vt:lpstr>
      <vt:lpstr>PowerPoint-Präsentation</vt:lpstr>
      <vt:lpstr>PowerPoint-Präsentation</vt:lpstr>
      <vt:lpstr>Sofortmaßnahmen</vt:lpstr>
      <vt:lpstr>PowerPoint-Präsentation</vt:lpstr>
      <vt:lpstr>Verbote an der Einsatzstelle</vt:lpstr>
      <vt:lpstr>PowerPoint-Präsentation</vt:lpstr>
      <vt:lpstr>Ausbreitung</vt:lpstr>
      <vt:lpstr>Atemgifte</vt:lpstr>
      <vt:lpstr>Angstreaktion</vt:lpstr>
      <vt:lpstr>Atomare Gefahren / atomare Strahlung</vt:lpstr>
      <vt:lpstr>Chemische Gefahren</vt:lpstr>
      <vt:lpstr>Explosion</vt:lpstr>
      <vt:lpstr>Einsturz / Absturz</vt:lpstr>
      <vt:lpstr>Elektrizität</vt:lpstr>
      <vt:lpstr>Elektrizität</vt:lpstr>
      <vt:lpstr>Elektrizität</vt:lpstr>
      <vt:lpstr>Elektrische Anlagen bis 1000 Volt Niederspannung</vt:lpstr>
      <vt:lpstr>Elektrische Anlagen bis  1000 Volt Hochspannung</vt:lpstr>
      <vt:lpstr>Herabhängende Freileitungen</vt:lpstr>
      <vt:lpstr>Erkrankung/Verletzung</vt:lpstr>
      <vt:lpstr>Einsatzhygiene</vt:lpstr>
      <vt:lpstr>PowerPoint-Präsentation</vt:lpstr>
    </vt:vector>
  </TitlesOfParts>
  <Company>Amt der NÖ Landesregierung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Frage / Aufgabe 1</dc:title>
  <dc:creator>Christian hübl</dc:creator>
  <cp:lastModifiedBy>Christian Zagler</cp:lastModifiedBy>
  <cp:revision>125</cp:revision>
  <cp:lastPrinted>2017-10-04T17:40:08Z</cp:lastPrinted>
  <dcterms:created xsi:type="dcterms:W3CDTF">2011-03-15T11:35:50Z</dcterms:created>
  <dcterms:modified xsi:type="dcterms:W3CDTF">2025-03-03T19:34:32Z</dcterms:modified>
</cp:coreProperties>
</file>