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0" r:id="rId3"/>
    <p:sldId id="291" r:id="rId4"/>
    <p:sldId id="292" r:id="rId5"/>
    <p:sldId id="293" r:id="rId6"/>
    <p:sldId id="331" r:id="rId7"/>
    <p:sldId id="326" r:id="rId8"/>
    <p:sldId id="333" r:id="rId9"/>
    <p:sldId id="334" r:id="rId10"/>
    <p:sldId id="300" r:id="rId11"/>
    <p:sldId id="320" r:id="rId12"/>
    <p:sldId id="302" r:id="rId13"/>
    <p:sldId id="303" r:id="rId14"/>
    <p:sldId id="321" r:id="rId15"/>
    <p:sldId id="322" r:id="rId16"/>
    <p:sldId id="323" r:id="rId17"/>
    <p:sldId id="324" r:id="rId18"/>
    <p:sldId id="325" r:id="rId19"/>
    <p:sldId id="312" r:id="rId20"/>
    <p:sldId id="327" r:id="rId21"/>
    <p:sldId id="328" r:id="rId22"/>
    <p:sldId id="329" r:id="rId23"/>
    <p:sldId id="335" r:id="rId24"/>
    <p:sldId id="336" r:id="rId25"/>
    <p:sldId id="317" r:id="rId26"/>
    <p:sldId id="330" r:id="rId27"/>
    <p:sldId id="289" r:id="rId28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FF33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74" autoAdjust="0"/>
  </p:normalViewPr>
  <p:slideViewPr>
    <p:cSldViewPr>
      <p:cViewPr varScale="1">
        <p:scale>
          <a:sx n="112" d="100"/>
          <a:sy n="112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2200-EB87-4A00-A972-4C2EF2C15B13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05AEE-EF7F-46FC-9007-57D4987A59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92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87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9" tIns="47634" rIns="95269" bIns="47634" numCol="1" anchor="t" anchorCtr="0" compatLnSpc="1">
            <a:prstTxWarp prst="textNoShape">
              <a:avLst/>
            </a:prstTxWarp>
          </a:bodyPr>
          <a:lstStyle>
            <a:lvl1pPr defTabSz="953144">
              <a:defRPr/>
            </a:lvl1pPr>
          </a:lstStyle>
          <a:p>
            <a:endParaRPr lang="de-AT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5" y="1"/>
            <a:ext cx="2946674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9" tIns="47634" rIns="95269" bIns="47634" numCol="1" anchor="t" anchorCtr="0" compatLnSpc="1">
            <a:prstTxWarp prst="textNoShape">
              <a:avLst/>
            </a:prstTxWarp>
          </a:bodyPr>
          <a:lstStyle>
            <a:lvl1pPr algn="r" defTabSz="953144">
              <a:defRPr/>
            </a:lvl1pPr>
          </a:lstStyle>
          <a:p>
            <a:endParaRPr lang="de-AT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3" y="4715429"/>
            <a:ext cx="5439009" cy="446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9" tIns="47634" rIns="95269" bIns="47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55"/>
            <a:ext cx="2945587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9" tIns="47634" rIns="95269" bIns="47634" numCol="1" anchor="b" anchorCtr="0" compatLnSpc="1">
            <a:prstTxWarp prst="textNoShape">
              <a:avLst/>
            </a:prstTxWarp>
          </a:bodyPr>
          <a:lstStyle>
            <a:lvl1pPr defTabSz="953144">
              <a:defRPr/>
            </a:lvl1pPr>
          </a:lstStyle>
          <a:p>
            <a:endParaRPr lang="de-AT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5" y="9428655"/>
            <a:ext cx="2946674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9" tIns="47634" rIns="95269" bIns="47634" numCol="1" anchor="b" anchorCtr="0" compatLnSpc="1">
            <a:prstTxWarp prst="textNoShape">
              <a:avLst/>
            </a:prstTxWarp>
          </a:bodyPr>
          <a:lstStyle>
            <a:lvl1pPr algn="r" defTabSz="953144">
              <a:defRPr/>
            </a:lvl1pPr>
          </a:lstStyle>
          <a:p>
            <a:fld id="{43B4CC37-CC88-4158-84FB-BEE5B8BE5A8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19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2950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Warn und Alarmsignale abfragen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70FB00-5950-4716-A0E5-5194AD1D1E1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986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6766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Erklären: Alarmstufen werden benötigt, um die für den Einsatz notwendigen Einheiten (z.B. Atemschutztrupps) bzw. Geräte (z.B. 2 </a:t>
            </a:r>
            <a:r>
              <a:rPr lang="de-DE" dirty="0" err="1"/>
              <a:t>hydr</a:t>
            </a:r>
            <a:r>
              <a:rPr lang="de-DE" dirty="0"/>
              <a:t>. Rettungssätze) zu alarmieren. Jede Feuerwehr legt für ihr Einsatzgebiet ihren Alarmplan fest – auch unter Berücksichtigung von besonderen Objekten (z.B. Hochhäuser, Industriebetriebe).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575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Hinweisen: Signal bei Gefahr im Verzug („Alle Mann zurück“)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9206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2950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dirty="0"/>
              <a:t>Nach erfolgter „Rückmeldung„ der Trupps sind bei Bedarf weiterführende Befehle zu geben (Führungsverfahren) </a:t>
            </a:r>
          </a:p>
          <a:p>
            <a:pPr eaLnBrk="1" hangingPunct="1"/>
            <a:r>
              <a:rPr lang="de-AT" altLang="de-DE" dirty="0"/>
              <a:t>Im Einsatzfall können bei verringerter Mannschaft die einzelnen Tätigkeiten auch Nacheinander in Befehle eingebaut werden.</a:t>
            </a: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0612D-53F6-428C-832F-662ACFA690E5}" type="slidenum">
              <a:rPr lang="de-AT" altLang="de-DE" smtClean="0"/>
              <a:pPr/>
              <a:t>21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2725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2950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Focus in der Anlernstufe: Rückmeldung oder das Melden beim Gruppenkommandanten!!</a:t>
            </a: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E4D86A-F408-425B-8FE4-B056CDA074AA}" type="slidenum">
              <a:rPr lang="de-AT" altLang="de-DE" smtClean="0"/>
              <a:pPr/>
              <a:t>22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5300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23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0081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2950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Befehl kann auch stichwortartig formuliert werden</a:t>
            </a:r>
          </a:p>
          <a:p>
            <a:pPr eaLnBrk="1" hangingPunct="1"/>
            <a:endParaRPr lang="de-AT" altLang="de-DE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C43BD-2A6D-4589-B460-0B53F84DBBB1}" type="slidenum">
              <a:rPr lang="de-AT" altLang="de-DE" smtClean="0"/>
              <a:pPr/>
              <a:t>25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1595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2950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Befehl kann auch stichwortartig formuliert werden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F4021D-A666-4168-8A46-5B4224172B05}" type="slidenum">
              <a:rPr lang="de-AT" altLang="de-DE" smtClean="0"/>
              <a:pPr/>
              <a:t>26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9220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5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14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1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14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4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99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89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03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24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953-1F5C-43B3-9EC9-3EDE8928DB57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FB5F-B3C6-40DA-B0CB-269F3B515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5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3953-1F5C-43B3-9EC9-3EDE8928DB57}" type="datetimeFigureOut">
              <a:rPr lang="de-DE" smtClean="0"/>
              <a:t>30.01.2025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FB5F-B3C6-40DA-B0CB-269F3B515DF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 rot="16200000">
            <a:off x="8404094" y="3069480"/>
            <a:ext cx="6857039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12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45" y="5184000"/>
            <a:ext cx="1391035" cy="1800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11880771" y="414839"/>
            <a:ext cx="97200" cy="5040000"/>
          </a:xfrm>
          <a:prstGeom prst="rect">
            <a:avLst/>
          </a:prstGeom>
          <a:solidFill>
            <a:srgbClr val="00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5745440" y="1554932"/>
            <a:ext cx="93600" cy="10080000"/>
          </a:xfrm>
          <a:prstGeom prst="rect">
            <a:avLst/>
          </a:prstGeom>
          <a:solidFill>
            <a:srgbClr val="00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 rot="16200000">
            <a:off x="5705931" y="1557342"/>
            <a:ext cx="93600" cy="10260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621513" y="237220"/>
            <a:ext cx="11503449" cy="6749161"/>
            <a:chOff x="621511" y="237220"/>
            <a:chExt cx="11503449" cy="6749161"/>
          </a:xfrm>
        </p:grpSpPr>
        <p:sp>
          <p:nvSpPr>
            <p:cNvPr id="14" name="Rechteck 13"/>
            <p:cNvSpPr/>
            <p:nvPr userDrawn="1"/>
          </p:nvSpPr>
          <p:spPr>
            <a:xfrm>
              <a:off x="11976751" y="237220"/>
              <a:ext cx="97200" cy="52200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25" y="5186381"/>
              <a:ext cx="1391035" cy="1800000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11879551" y="417220"/>
              <a:ext cx="97200" cy="5040000"/>
            </a:xfrm>
            <a:prstGeom prst="rect">
              <a:avLst/>
            </a:prstGeom>
            <a:solidFill>
              <a:srgbClr val="00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 rot="16200000">
              <a:off x="5744221" y="1557313"/>
              <a:ext cx="93600" cy="10080000"/>
            </a:xfrm>
            <a:prstGeom prst="rect">
              <a:avLst/>
            </a:prstGeom>
            <a:solidFill>
              <a:srgbClr val="00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 userDrawn="1"/>
          </p:nvSpPr>
          <p:spPr>
            <a:xfrm rot="16200000">
              <a:off x="5704711" y="1559723"/>
              <a:ext cx="93600" cy="102600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extfeld 18"/>
          <p:cNvSpPr txBox="1"/>
          <p:nvPr userDrawn="1"/>
        </p:nvSpPr>
        <p:spPr>
          <a:xfrm>
            <a:off x="749801" y="6132828"/>
            <a:ext cx="265062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i="1" dirty="0">
                <a:latin typeface="Arial" panose="020B0604020202020204" pitchFamily="34" charset="0"/>
                <a:cs typeface="Arial" panose="020B0604020202020204" pitchFamily="34" charset="0"/>
              </a:rPr>
              <a:t>Niederösterreichsicher Landesfeuerwehrverband</a:t>
            </a:r>
          </a:p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Kravitz" panose="00000400000000000000" pitchFamily="2" charset="0"/>
              </a:rPr>
              <a:t>Landesfeuerwehrkommando</a:t>
            </a:r>
          </a:p>
        </p:txBody>
      </p:sp>
    </p:spTree>
    <p:extLst>
      <p:ext uri="{BB962C8B-B14F-4D97-AF65-F5344CB8AC3E}">
        <p14:creationId xmlns:p14="http://schemas.microsoft.com/office/powerpoint/2010/main" val="25433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35188" y="5222876"/>
            <a:ext cx="763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2400" b="1" dirty="0"/>
              <a:t>B.4 Feuerwehreinsatz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279576" y="332656"/>
            <a:ext cx="7776864" cy="197794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0838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NÖ FEUERWEHR Basiswissen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E00CA-AF0F-4B9B-87F2-C552A10A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2743">
            <a:off x="4968159" y="2155363"/>
            <a:ext cx="1966759" cy="27791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11F788D-4E93-4771-85E7-BFB959087C1A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Verhalten an der Einsatzstelle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8" y="1484784"/>
            <a:ext cx="8856662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altLang="de-DE" sz="3000" dirty="0">
                <a:solidFill>
                  <a:srgbClr val="FF0000"/>
                </a:solidFill>
              </a:rPr>
              <a:t>Der Gruppenkommandant ist für die Sicherheit und den Einsatzerfolg seiner zugeteilten Gruppe verantwortlich. </a:t>
            </a:r>
          </a:p>
          <a:p>
            <a:pPr marL="0" indent="0">
              <a:buNone/>
            </a:pPr>
            <a:endParaRPr lang="de-AT" altLang="de-DE" sz="3000" dirty="0"/>
          </a:p>
          <a:p>
            <a:pPr marL="0" indent="0">
              <a:buNone/>
            </a:pPr>
            <a:r>
              <a:rPr lang="de-AT" altLang="de-DE" sz="3000" dirty="0"/>
              <a:t>Die Mitglieder der Gruppe haben sich an folgendes zu halten:</a:t>
            </a:r>
          </a:p>
          <a:p>
            <a:pPr marL="0" indent="0">
              <a:buNone/>
            </a:pPr>
            <a:endParaRPr lang="de-AT" altLang="de-DE" sz="3000" dirty="0"/>
          </a:p>
          <a:p>
            <a:r>
              <a:rPr lang="de-AT" altLang="de-DE" sz="3000" dirty="0"/>
              <a:t>Absitzen erst nach dem Befehl des Gruppenkommandanten.</a:t>
            </a:r>
          </a:p>
          <a:p>
            <a:r>
              <a:rPr lang="de-AT" altLang="de-DE" sz="3000" dirty="0"/>
              <a:t>Warten auf den Befehl des Gruppenkommandanten.</a:t>
            </a:r>
          </a:p>
          <a:p>
            <a:r>
              <a:rPr lang="de-AT" altLang="de-DE" sz="3000" dirty="0"/>
              <a:t>Ich führe nur Befehle/Aufträge meines Gruppenkommandanten aus.</a:t>
            </a:r>
          </a:p>
          <a:p>
            <a:r>
              <a:rPr lang="de-AT" altLang="de-DE" sz="3000" dirty="0"/>
              <a:t>Befehle von anderen Führungskräften sind nur nach Rücksprache mit meinem Gruppenkommandanten anzunehmen.</a:t>
            </a:r>
          </a:p>
          <a:p>
            <a:r>
              <a:rPr lang="de-AT" altLang="de-DE" sz="3000" dirty="0"/>
              <a:t>Erkannte Gefahren an der Einsatzstelle sind unverzüglich dem Gruppenkommandanten zu melden!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B9275D-15BC-43A2-8A00-442D0597C1DB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31853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58019" y="245993"/>
            <a:ext cx="10515600" cy="1325563"/>
          </a:xfrm>
        </p:spPr>
        <p:txBody>
          <a:bodyPr/>
          <a:lstStyle/>
          <a:p>
            <a:r>
              <a:rPr lang="de-DE" altLang="de-DE" dirty="0"/>
              <a:t>Verhalten an der Einsatzstelle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850" y="1403350"/>
            <a:ext cx="8135938" cy="46899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altLang="de-DE" sz="3000" dirty="0"/>
              <a:t>Nach dem Einsatz</a:t>
            </a:r>
            <a:endParaRPr lang="de-AT" altLang="de-DE" sz="3000" dirty="0"/>
          </a:p>
          <a:p>
            <a:pPr marL="0" indent="0">
              <a:buNone/>
            </a:pPr>
            <a:endParaRPr lang="de-DE" altLang="de-DE" sz="3000" dirty="0"/>
          </a:p>
          <a:p>
            <a:pPr marL="0" indent="0" algn="just">
              <a:buNone/>
            </a:pPr>
            <a:r>
              <a:rPr lang="de-DE" altLang="de-DE" sz="3000" dirty="0"/>
              <a:t>Alle Mitglieder der Gruppe haben gemeinsam nach dem Einrücken in das Feuerwehrhaus bei folgenden Maßnahmen mitzuwirken: </a:t>
            </a:r>
          </a:p>
          <a:p>
            <a:endParaRPr lang="de-DE" altLang="de-DE" sz="3000" dirty="0"/>
          </a:p>
          <a:p>
            <a:r>
              <a:rPr lang="de-DE" altLang="de-DE" sz="3000" dirty="0"/>
              <a:t>Die Einsatzbereitschaft an Geräten und Fahrzeugen wiederherzustellen </a:t>
            </a:r>
          </a:p>
          <a:p>
            <a:r>
              <a:rPr lang="de-DE" altLang="de-DE" sz="3000" dirty="0"/>
              <a:t>Die erforderlichen Hygienemaßnahmen durchzuführen </a:t>
            </a:r>
          </a:p>
          <a:p>
            <a:r>
              <a:rPr lang="de-DE" altLang="de-DE" sz="3000" dirty="0"/>
              <a:t>An einer allfälligen Einsatznachbesprechung teilzunehmen </a:t>
            </a:r>
          </a:p>
          <a:p>
            <a:pPr marL="0" indent="0">
              <a:buNone/>
            </a:pPr>
            <a:endParaRPr lang="de-DE" altLang="de-DE" sz="3000" dirty="0"/>
          </a:p>
          <a:p>
            <a:pPr marL="0" indent="0" algn="ctr">
              <a:buNone/>
            </a:pPr>
            <a:r>
              <a:rPr lang="de-DE" altLang="de-DE" sz="3000" dirty="0">
                <a:solidFill>
                  <a:srgbClr val="FF0000"/>
                </a:solidFill>
              </a:rPr>
              <a:t>Der Einsatz ist erst zu Ende, wenn die Einsatzbereitschaft wiederhergestellt ist!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5B7F95-1E5E-4D74-A6AD-CAAF5E729EA1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6788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Gruppe im Feuerwehreinsatz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/>
              <a:t>Die Gruppe besteht aus </a:t>
            </a:r>
          </a:p>
          <a:p>
            <a:pPr lvl="1"/>
            <a:r>
              <a:rPr lang="de-DE" altLang="de-DE" dirty="0"/>
              <a:t>Führungskraft und </a:t>
            </a:r>
          </a:p>
          <a:p>
            <a:pPr lvl="1"/>
            <a:r>
              <a:rPr lang="de-DE" altLang="de-DE" dirty="0"/>
              <a:t>Mannschaft </a:t>
            </a:r>
          </a:p>
          <a:p>
            <a:pPr marL="457200" lvl="1" indent="0">
              <a:buNone/>
            </a:pPr>
            <a:endParaRPr lang="de-DE" altLang="de-DE" dirty="0"/>
          </a:p>
          <a:p>
            <a:pPr marL="57150" indent="0">
              <a:buNone/>
            </a:pPr>
            <a:r>
              <a:rPr lang="de-DE" altLang="de-DE" dirty="0"/>
              <a:t>Sie ist die kleinste, taktisch selbständig einsetzbare Feuerwehreinheit und setzt sich aus </a:t>
            </a:r>
          </a:p>
          <a:p>
            <a:pPr marL="514350" indent="-457200"/>
            <a:r>
              <a:rPr lang="de-DE" altLang="de-DE" dirty="0"/>
              <a:t>Gruppenkommandant (GRKDT)</a:t>
            </a:r>
          </a:p>
          <a:p>
            <a:pPr marL="514350" indent="-457200"/>
            <a:r>
              <a:rPr lang="de-DE" altLang="de-DE" dirty="0"/>
              <a:t>Melder (ME)</a:t>
            </a:r>
          </a:p>
          <a:p>
            <a:pPr marL="514350" indent="-457200"/>
            <a:r>
              <a:rPr lang="de-DE" altLang="de-DE" dirty="0"/>
              <a:t>Maschinist (MA) und</a:t>
            </a:r>
          </a:p>
          <a:p>
            <a:pPr marL="514350" indent="-457200"/>
            <a:r>
              <a:rPr lang="de-DE" altLang="de-DE" dirty="0"/>
              <a:t>den Trupps zusammen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FF1998-FBFE-4569-9C8C-F5540F27A5A3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5367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Gruppenkommandant (GRKDT)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Bereitet die Gruppe auf den Einsatz vor</a:t>
            </a:r>
          </a:p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Führt die Gruppe im Einsatz</a:t>
            </a:r>
          </a:p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Erkundet die Lage</a:t>
            </a:r>
          </a:p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Weist die Gruppe auf der Einsatzstelle ein</a:t>
            </a:r>
          </a:p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Erteilt die Befehle</a:t>
            </a:r>
          </a:p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Kontrolliert laufend die Lage und die Umsetzung der Befehle</a:t>
            </a:r>
          </a:p>
          <a:p>
            <a:pPr>
              <a:defRPr/>
            </a:pPr>
            <a:r>
              <a:rPr lang="de-AT" sz="2400" dirty="0">
                <a:solidFill>
                  <a:srgbClr val="000000"/>
                </a:solidFill>
              </a:rPr>
              <a:t>Ist für den Einsatz von Mannschaft und Gerät verantwortlich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24744"/>
            <a:ext cx="1620000" cy="16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A77DAF-E4B8-49E8-9C13-4642AB1A8BFA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8888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Melder (ME)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>
                <a:solidFill>
                  <a:srgbClr val="000000"/>
                </a:solidFill>
              </a:rPr>
              <a:t>Ist zuständig für die Befehls- und Nachrichtenübermittlung </a:t>
            </a:r>
          </a:p>
          <a:p>
            <a:pPr>
              <a:tabLst>
                <a:tab pos="5559425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Steht dem GRKDT als Führungsunter-</a:t>
            </a:r>
            <a:br>
              <a:rPr lang="de-DE" altLang="de-DE" sz="2400" dirty="0">
                <a:solidFill>
                  <a:srgbClr val="000000"/>
                </a:solidFill>
              </a:rPr>
            </a:br>
            <a:r>
              <a:rPr lang="de-DE" altLang="de-DE" sz="2400" dirty="0" err="1">
                <a:solidFill>
                  <a:srgbClr val="000000"/>
                </a:solidFill>
              </a:rPr>
              <a:t>stützung</a:t>
            </a:r>
            <a:r>
              <a:rPr lang="de-DE" altLang="de-DE" sz="2400" dirty="0">
                <a:solidFill>
                  <a:srgbClr val="000000"/>
                </a:solidFill>
              </a:rPr>
              <a:t> zur Verfügung </a:t>
            </a:r>
          </a:p>
          <a:p>
            <a:r>
              <a:rPr lang="de-DE" altLang="de-DE" sz="2400" dirty="0">
                <a:solidFill>
                  <a:srgbClr val="000000"/>
                </a:solidFill>
              </a:rPr>
              <a:t>Führt schriftliche Aufzeichnungen über den Einsatz (Lageskizze, Einsatztagebuch…) 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764704"/>
            <a:ext cx="1620000" cy="16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19251C3-7B3C-406E-A0AC-B4BB96F1482F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1901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Maschinist (MA)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Ist Lenker des Einsatzfahrzeuges. 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Bedient und überwacht die </a:t>
            </a:r>
            <a:br>
              <a:rPr lang="de-DE" altLang="de-DE" sz="2400" dirty="0">
                <a:solidFill>
                  <a:srgbClr val="000000"/>
                </a:solidFill>
              </a:rPr>
            </a:br>
            <a:r>
              <a:rPr lang="de-DE" altLang="de-DE" sz="2400" dirty="0">
                <a:solidFill>
                  <a:srgbClr val="000000"/>
                </a:solidFill>
              </a:rPr>
              <a:t>Feuerlöschpumpe und sonstige motorisch </a:t>
            </a:r>
            <a:br>
              <a:rPr lang="de-DE" altLang="de-DE" sz="2400" dirty="0">
                <a:solidFill>
                  <a:srgbClr val="000000"/>
                </a:solidFill>
              </a:rPr>
            </a:br>
            <a:r>
              <a:rPr lang="de-DE" altLang="de-DE" sz="2400" dirty="0">
                <a:solidFill>
                  <a:srgbClr val="000000"/>
                </a:solidFill>
              </a:rPr>
              <a:t>betriebene Geräte 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Hilft bei der Gerätebeistellung 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0" y="1268760"/>
            <a:ext cx="1620000" cy="16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9AECF96-8802-4FAC-9C97-468C8E98DA65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23937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695400" y="144512"/>
            <a:ext cx="10515600" cy="1325563"/>
          </a:xfrm>
        </p:spPr>
        <p:txBody>
          <a:bodyPr/>
          <a:lstStyle/>
          <a:p>
            <a:r>
              <a:rPr lang="de-DE" altLang="de-DE" dirty="0"/>
              <a:t>Angriffs- / Rettungstrupp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9818" y="2708920"/>
            <a:ext cx="4104134" cy="32410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de-AT" sz="2800" b="1" u="sng" dirty="0"/>
              <a:t>Angriffstrupp</a:t>
            </a:r>
          </a:p>
          <a:p>
            <a:pPr>
              <a:defRPr/>
            </a:pPr>
            <a:endParaRPr lang="de-AT" sz="2400" dirty="0"/>
          </a:p>
          <a:p>
            <a:pPr>
              <a:defRPr/>
            </a:pPr>
            <a:r>
              <a:rPr lang="de-AT" sz="2400" dirty="0"/>
              <a:t>Stellt die </a:t>
            </a:r>
            <a:r>
              <a:rPr lang="de-AT" sz="2400" dirty="0" err="1"/>
              <a:t>Zubringleitung</a:t>
            </a:r>
            <a:r>
              <a:rPr lang="de-AT" sz="2400" dirty="0"/>
              <a:t> her (B-Druckschläuche)</a:t>
            </a:r>
          </a:p>
          <a:p>
            <a:pPr>
              <a:defRPr/>
            </a:pPr>
            <a:r>
              <a:rPr lang="de-AT" sz="2400" dirty="0"/>
              <a:t>Setzt den Verteiler</a:t>
            </a:r>
          </a:p>
          <a:p>
            <a:pPr>
              <a:defRPr/>
            </a:pPr>
            <a:r>
              <a:rPr lang="de-AT" sz="2400" dirty="0"/>
              <a:t>Nimmt die erste Löschleitung vor</a:t>
            </a:r>
          </a:p>
          <a:p>
            <a:pPr>
              <a:defRPr/>
            </a:pPr>
            <a:r>
              <a:rPr lang="de-AT" sz="2400" dirty="0"/>
              <a:t>Stellt gemeinsam mit dem </a:t>
            </a:r>
            <a:r>
              <a:rPr lang="de-AT" sz="2400" dirty="0" err="1"/>
              <a:t>Wassertruppführer</a:t>
            </a:r>
            <a:r>
              <a:rPr lang="de-AT" sz="2400" dirty="0"/>
              <a:t> einen Atemschutztrupp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85" y="1196752"/>
            <a:ext cx="900000" cy="90000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816080" y="2561943"/>
            <a:ext cx="3816102" cy="32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AT" sz="2800" b="1" u="sng" kern="0" dirty="0"/>
              <a:t>Rettungstrupp</a:t>
            </a:r>
          </a:p>
          <a:p>
            <a:pPr>
              <a:defRPr/>
            </a:pPr>
            <a:endParaRPr lang="de-AT" sz="2400" dirty="0"/>
          </a:p>
          <a:p>
            <a:pPr>
              <a:defRPr/>
            </a:pPr>
            <a:r>
              <a:rPr lang="de-AT" sz="2400" dirty="0"/>
              <a:t>Führt die Rettungsmaßnahmen aus dem Gefahrenbereich durch</a:t>
            </a:r>
          </a:p>
          <a:p>
            <a:pPr>
              <a:defRPr/>
            </a:pPr>
            <a:r>
              <a:rPr lang="de-AT" sz="2400" dirty="0"/>
              <a:t>Setzt lebenserhaltende Sofortmaßnahmen</a:t>
            </a:r>
          </a:p>
          <a:p>
            <a:pPr>
              <a:defRPr/>
            </a:pPr>
            <a:r>
              <a:rPr lang="de-AT" sz="2400" dirty="0"/>
              <a:t>Bedient die Geräte zur technischen Hilfeleistung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2168960"/>
            <a:ext cx="891237" cy="900000"/>
          </a:xfrm>
          <a:prstGeom prst="rect">
            <a:avLst/>
          </a:prstGeom>
        </p:spPr>
      </p:pic>
      <p:sp>
        <p:nvSpPr>
          <p:cNvPr id="7" name="Textplatzhalter 2"/>
          <p:cNvSpPr txBox="1">
            <a:spLocks noChangeArrowheads="1"/>
          </p:cNvSpPr>
          <p:nvPr/>
        </p:nvSpPr>
        <p:spPr bwMode="auto">
          <a:xfrm>
            <a:off x="1847850" y="1484784"/>
            <a:ext cx="3456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Brandeinsatz</a:t>
            </a:r>
          </a:p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„Feuerpolizei“</a:t>
            </a:r>
          </a:p>
        </p:txBody>
      </p:sp>
      <p:sp>
        <p:nvSpPr>
          <p:cNvPr id="9" name="Textplatzhalter 2"/>
          <p:cNvSpPr txBox="1">
            <a:spLocks noChangeArrowheads="1"/>
          </p:cNvSpPr>
          <p:nvPr/>
        </p:nvSpPr>
        <p:spPr bwMode="auto">
          <a:xfrm>
            <a:off x="6744072" y="1433398"/>
            <a:ext cx="3456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Technischer Einsatz</a:t>
            </a:r>
          </a:p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„Gefahrenpolizei“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F41AF1-AA2A-40C8-BD33-905C42F8DA31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6708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07368" y="103842"/>
            <a:ext cx="10515600" cy="1325563"/>
          </a:xfrm>
        </p:spPr>
        <p:txBody>
          <a:bodyPr/>
          <a:lstStyle/>
          <a:p>
            <a:r>
              <a:rPr lang="de-DE" altLang="de-DE" dirty="0"/>
              <a:t>Wasser- / Sicherungstrupp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4986" y="2744924"/>
            <a:ext cx="4320158" cy="31690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de-AT" sz="11200" b="1" u="sng" dirty="0"/>
              <a:t>Wassertrupp</a:t>
            </a:r>
          </a:p>
          <a:p>
            <a:pPr>
              <a:defRPr/>
            </a:pPr>
            <a:endParaRPr lang="de-AT" sz="4000" dirty="0"/>
          </a:p>
          <a:p>
            <a:pPr>
              <a:defRPr/>
            </a:pPr>
            <a:r>
              <a:rPr lang="de-AT" sz="6800" dirty="0"/>
              <a:t>Bringt mit dem Schlauchtrupp die TS in Stellung und stellt die Saugleitung her</a:t>
            </a:r>
          </a:p>
          <a:p>
            <a:pPr>
              <a:defRPr/>
            </a:pPr>
            <a:r>
              <a:rPr lang="de-AT" sz="6800" dirty="0"/>
              <a:t>Stellt bei Bedarf die </a:t>
            </a:r>
            <a:r>
              <a:rPr lang="de-AT" sz="6800" dirty="0" err="1"/>
              <a:t>Zubringleitung</a:t>
            </a:r>
            <a:r>
              <a:rPr lang="de-AT" sz="6800" dirty="0"/>
              <a:t> fertig</a:t>
            </a:r>
          </a:p>
          <a:p>
            <a:pPr>
              <a:defRPr/>
            </a:pPr>
            <a:r>
              <a:rPr lang="de-AT" sz="6800" dirty="0"/>
              <a:t>Stellt die Verbindung Hydrant-Pumpe her</a:t>
            </a:r>
          </a:p>
          <a:p>
            <a:pPr>
              <a:defRPr/>
            </a:pPr>
            <a:r>
              <a:rPr lang="de-AT" sz="6800" dirty="0"/>
              <a:t>Nimmt die zweite Löschleitung vor</a:t>
            </a:r>
          </a:p>
          <a:p>
            <a:pPr>
              <a:defRPr/>
            </a:pPr>
            <a:r>
              <a:rPr lang="de-AT" sz="6800" dirty="0"/>
              <a:t>Bringt mit dem Angriffstrupp die Feuerwehrleiter in Stellung</a:t>
            </a:r>
          </a:p>
          <a:p>
            <a:pPr>
              <a:defRPr/>
            </a:pPr>
            <a:r>
              <a:rPr lang="de-AT" sz="6800" dirty="0" err="1"/>
              <a:t>Wassertruppführer</a:t>
            </a:r>
            <a:r>
              <a:rPr lang="de-AT" sz="6800" dirty="0"/>
              <a:t> stellt gemeinsam mit dem Angriffstrupp einen Atemschutztrupp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6" y="1196752"/>
            <a:ext cx="875598" cy="90000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744072" y="2708920"/>
            <a:ext cx="3816102" cy="32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AT" sz="2800" b="1" u="sng" kern="0" dirty="0"/>
              <a:t>Sicherungstrupp</a:t>
            </a:r>
          </a:p>
          <a:p>
            <a:pPr>
              <a:defRPr/>
            </a:pPr>
            <a:endParaRPr lang="de-AT" sz="2200" dirty="0"/>
          </a:p>
          <a:p>
            <a:pPr>
              <a:defRPr/>
            </a:pPr>
            <a:r>
              <a:rPr lang="de-AT" sz="2200" dirty="0"/>
              <a:t>Sichert die Einsatzstelle ab</a:t>
            </a:r>
          </a:p>
          <a:p>
            <a:pPr>
              <a:defRPr/>
            </a:pPr>
            <a:r>
              <a:rPr lang="de-AT" sz="2200" dirty="0"/>
              <a:t>Stellt den Brandschutz</a:t>
            </a:r>
          </a:p>
          <a:p>
            <a:pPr>
              <a:defRPr/>
            </a:pPr>
            <a:r>
              <a:rPr lang="de-AT" sz="2200" dirty="0"/>
              <a:t>Sichert gefährdete Personen, Einsatzkräfte und Objekte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6" y="2168960"/>
            <a:ext cx="875598" cy="900000"/>
          </a:xfrm>
          <a:prstGeom prst="rect">
            <a:avLst/>
          </a:prstGeom>
        </p:spPr>
      </p:pic>
      <p:sp>
        <p:nvSpPr>
          <p:cNvPr id="7" name="Textplatzhalter 2"/>
          <p:cNvSpPr txBox="1">
            <a:spLocks noChangeArrowheads="1"/>
          </p:cNvSpPr>
          <p:nvPr/>
        </p:nvSpPr>
        <p:spPr bwMode="auto">
          <a:xfrm>
            <a:off x="1847850" y="1484784"/>
            <a:ext cx="3456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Brandeinsatz</a:t>
            </a:r>
          </a:p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„Feuerpolizei“</a:t>
            </a:r>
          </a:p>
        </p:txBody>
      </p:sp>
      <p:sp>
        <p:nvSpPr>
          <p:cNvPr id="9" name="Textplatzhalter 2"/>
          <p:cNvSpPr txBox="1">
            <a:spLocks noChangeArrowheads="1"/>
          </p:cNvSpPr>
          <p:nvPr/>
        </p:nvSpPr>
        <p:spPr bwMode="auto">
          <a:xfrm>
            <a:off x="6760122" y="1484784"/>
            <a:ext cx="3456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Technischer Einsatz</a:t>
            </a:r>
          </a:p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„Gefahrenpolizei“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17DAEE-ED94-4B78-9E23-8EC54B4A7750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7621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06152" y="159221"/>
            <a:ext cx="10515600" cy="1325563"/>
          </a:xfrm>
        </p:spPr>
        <p:txBody>
          <a:bodyPr/>
          <a:lstStyle/>
          <a:p>
            <a:r>
              <a:rPr lang="de-DE" altLang="de-DE" dirty="0"/>
              <a:t>Schlauch- / Gerätetrupp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850" y="2708920"/>
            <a:ext cx="3816102" cy="32410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de-AT" sz="2800" b="1" u="sng" dirty="0"/>
              <a:t>Schlauchtrupp</a:t>
            </a:r>
          </a:p>
          <a:p>
            <a:pPr>
              <a:defRPr/>
            </a:pPr>
            <a:endParaRPr lang="de-AT" sz="2400" dirty="0"/>
          </a:p>
          <a:p>
            <a:pPr>
              <a:defRPr/>
            </a:pPr>
            <a:r>
              <a:rPr lang="de-AT" sz="2400" dirty="0"/>
              <a:t>Sichert die Einsatzstelle ab</a:t>
            </a:r>
          </a:p>
          <a:p>
            <a:pPr>
              <a:defRPr/>
            </a:pPr>
            <a:r>
              <a:rPr lang="de-AT" sz="2400" dirty="0"/>
              <a:t>Bringt mit dem Wassertrupp die Tragkraftspritze in Stellung und stellt die Saugleitung her</a:t>
            </a:r>
          </a:p>
          <a:p>
            <a:pPr>
              <a:defRPr/>
            </a:pPr>
            <a:r>
              <a:rPr lang="de-AT" sz="2400" dirty="0"/>
              <a:t>Verlegt die </a:t>
            </a:r>
            <a:r>
              <a:rPr lang="de-AT" sz="2400" dirty="0" err="1"/>
              <a:t>Zubringleitung</a:t>
            </a:r>
            <a:r>
              <a:rPr lang="de-AT" sz="2400" dirty="0"/>
              <a:t>, Schlauchbrücken, und überwacht diese, bedient den Verteiler</a:t>
            </a:r>
          </a:p>
          <a:p>
            <a:pPr>
              <a:defRPr/>
            </a:pPr>
            <a:r>
              <a:rPr lang="de-AT" sz="2400" dirty="0"/>
              <a:t>Hält Verbindung zum Maschinisten</a:t>
            </a:r>
          </a:p>
          <a:p>
            <a:pPr>
              <a:defRPr/>
            </a:pPr>
            <a:r>
              <a:rPr lang="de-AT" sz="2400" dirty="0"/>
              <a:t>Nimmt die dritte Löschleitung vor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20" y="1196752"/>
            <a:ext cx="865930" cy="90000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528048" y="2708920"/>
            <a:ext cx="3816102" cy="32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AT" sz="2800" b="1" u="sng" kern="0" dirty="0"/>
              <a:t>Gerätetrupp</a:t>
            </a:r>
          </a:p>
          <a:p>
            <a:pPr>
              <a:defRPr/>
            </a:pPr>
            <a:endParaRPr lang="de-AT" sz="2400" dirty="0"/>
          </a:p>
          <a:p>
            <a:pPr>
              <a:defRPr/>
            </a:pPr>
            <a:r>
              <a:rPr lang="de-AT" sz="2400" dirty="0"/>
              <a:t>Bereitet die befohlenen Geräte vor und stellt deren Einsatzbereitschaft her</a:t>
            </a:r>
          </a:p>
          <a:p>
            <a:pPr>
              <a:defRPr/>
            </a:pPr>
            <a:r>
              <a:rPr lang="de-AT" sz="2400" dirty="0"/>
              <a:t>Führt nach Befehl des GKDT die Beleuchtung der Einsatzstelle durch</a:t>
            </a:r>
          </a:p>
          <a:p>
            <a:pPr>
              <a:defRPr/>
            </a:pPr>
            <a:r>
              <a:rPr lang="de-AT" sz="2400" dirty="0"/>
              <a:t>Unterstützt bei Bedarf den Rettungs- und Sicherungstrupp</a:t>
            </a:r>
          </a:p>
          <a:p>
            <a:pPr>
              <a:defRPr/>
            </a:pPr>
            <a:r>
              <a:rPr lang="de-AT" sz="2400" dirty="0"/>
              <a:t>Stellt bei Bedarf die erforderlichen Geräte für den Brandschutz bereit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20" y="2168960"/>
            <a:ext cx="865930" cy="900000"/>
          </a:xfrm>
          <a:prstGeom prst="rect">
            <a:avLst/>
          </a:prstGeom>
        </p:spPr>
      </p:pic>
      <p:sp>
        <p:nvSpPr>
          <p:cNvPr id="7" name="Textplatzhalter 2"/>
          <p:cNvSpPr txBox="1">
            <a:spLocks noChangeArrowheads="1"/>
          </p:cNvSpPr>
          <p:nvPr/>
        </p:nvSpPr>
        <p:spPr bwMode="auto">
          <a:xfrm>
            <a:off x="1847850" y="1455461"/>
            <a:ext cx="3456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Brandeinsatz</a:t>
            </a:r>
          </a:p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„Feuerpolizei“</a:t>
            </a:r>
          </a:p>
        </p:txBody>
      </p:sp>
      <p:sp>
        <p:nvSpPr>
          <p:cNvPr id="9" name="Textplatzhalter 2"/>
          <p:cNvSpPr txBox="1">
            <a:spLocks noChangeArrowheads="1"/>
          </p:cNvSpPr>
          <p:nvPr/>
        </p:nvSpPr>
        <p:spPr bwMode="auto">
          <a:xfrm>
            <a:off x="6600056" y="1455461"/>
            <a:ext cx="3456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Technischer Einsatz</a:t>
            </a:r>
          </a:p>
          <a:p>
            <a:pPr algn="ctr">
              <a:buFontTx/>
              <a:buNone/>
            </a:pPr>
            <a:r>
              <a:rPr lang="de-AT" altLang="de-DE" sz="2400" b="1" dirty="0">
                <a:solidFill>
                  <a:srgbClr val="000000"/>
                </a:solidFill>
              </a:rPr>
              <a:t>„Gefahrenpolizei“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8C69D0-EE02-4869-8606-AF379B184F28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28815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Kennzeichnung der Trupps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752" y="1484784"/>
            <a:ext cx="5112569" cy="438504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586429A-B114-400F-AF45-4F4C1ABCF4FF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31251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Der Feuerwehreinsatz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Die gesetzlichen Grundlagen sind im NÖ Feuerwehrgesetz 2015 definiert</a:t>
            </a:r>
          </a:p>
          <a:p>
            <a:endParaRPr lang="de-DE" altLang="de-DE" dirty="0"/>
          </a:p>
          <a:p>
            <a:pPr lvl="1"/>
            <a:endParaRPr lang="de-DE" altLang="de-DE" b="1" dirty="0"/>
          </a:p>
          <a:p>
            <a:pPr lvl="1"/>
            <a:endParaRPr lang="de-DE" altLang="de-DE" b="1" dirty="0"/>
          </a:p>
          <a:p>
            <a:pPr lvl="1"/>
            <a:endParaRPr lang="de-DE" altLang="de-DE" b="1" dirty="0"/>
          </a:p>
          <a:p>
            <a:pPr lvl="1"/>
            <a:endParaRPr lang="de-DE" altLang="de-DE" b="1" dirty="0"/>
          </a:p>
          <a:p>
            <a:pPr lvl="1"/>
            <a:r>
              <a:rPr lang="de-DE" altLang="de-DE" b="1" dirty="0"/>
              <a:t>Maßnahmen gem. Feuerpolizei</a:t>
            </a:r>
          </a:p>
          <a:p>
            <a:pPr lvl="1"/>
            <a:r>
              <a:rPr lang="de-DE" altLang="de-DE" b="1" dirty="0"/>
              <a:t>Maßnahmen gem. Gefahrenpolizei</a:t>
            </a:r>
          </a:p>
        </p:txBody>
      </p:sp>
      <p:pic>
        <p:nvPicPr>
          <p:cNvPr id="4" name="Picture 2" descr="Bildergebnis für NÖ Feuerwehrgesetz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5"/>
          <a:stretch/>
        </p:blipFill>
        <p:spPr bwMode="auto">
          <a:xfrm>
            <a:off x="977264" y="2924944"/>
            <a:ext cx="318055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4BE002-BDBE-4709-B8D9-C2549DD02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280" y="2636912"/>
            <a:ext cx="2016289" cy="28529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A788D5-244B-487B-8EF7-3DC3A05DA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86" y="3140968"/>
            <a:ext cx="4214953" cy="86420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BE3DFF9-2F1A-4959-950E-EC9E16A9E071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877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91AC71D-75C0-47F8-B8DF-754547CB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95481"/>
            <a:ext cx="10515600" cy="1325563"/>
          </a:xfrm>
        </p:spPr>
        <p:txBody>
          <a:bodyPr/>
          <a:lstStyle/>
          <a:p>
            <a:r>
              <a:rPr lang="de-DE" dirty="0"/>
              <a:t>Persönliche Schutzausrüstung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1F8AF02-D77C-4C86-B5AA-EBB26FFE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342" y="1185690"/>
            <a:ext cx="5112569" cy="4392612"/>
          </a:xfrm>
        </p:spPr>
        <p:txBody>
          <a:bodyPr/>
          <a:lstStyle/>
          <a:p>
            <a:r>
              <a:rPr lang="de-DE" sz="2400" dirty="0"/>
              <a:t>Im Einsatz ist prinzipiell die komplette Einsatzbekleidung zu tragen</a:t>
            </a:r>
          </a:p>
          <a:p>
            <a:r>
              <a:rPr lang="de-DE" sz="2400" dirty="0"/>
              <a:t>Anhand des Auftrags bzw. laut Anordnung des GRKDT wird die Schutzausrüstung erweitert bzw. vermindert:</a:t>
            </a:r>
          </a:p>
          <a:p>
            <a:pPr marL="0" indent="0">
              <a:buNone/>
            </a:pPr>
            <a:endParaRPr lang="de-DE" sz="2400" dirty="0"/>
          </a:p>
          <a:p>
            <a:pPr lvl="1"/>
            <a:r>
              <a:rPr lang="de-DE" sz="2000" dirty="0"/>
              <a:t>Warnweste</a:t>
            </a:r>
          </a:p>
          <a:p>
            <a:pPr lvl="1"/>
            <a:r>
              <a:rPr lang="de-DE" sz="2000" dirty="0"/>
              <a:t>Feuerwehrgurt</a:t>
            </a:r>
          </a:p>
          <a:p>
            <a:pPr lvl="1"/>
            <a:r>
              <a:rPr lang="de-DE" sz="2000" dirty="0"/>
              <a:t>Schnittschutzhose</a:t>
            </a:r>
          </a:p>
          <a:p>
            <a:pPr lvl="1"/>
            <a:r>
              <a:rPr lang="de-DE" sz="2000" dirty="0"/>
              <a:t>Schirmmütze</a:t>
            </a:r>
          </a:p>
          <a:p>
            <a:pPr lvl="1"/>
            <a:r>
              <a:rPr lang="de-DE" sz="2000" dirty="0"/>
              <a:t>Etc.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D5D6A3D-25F9-4A20-8E78-F47FFED3D19C}"/>
              </a:ext>
            </a:extLst>
          </p:cNvPr>
          <p:cNvGrpSpPr/>
          <p:nvPr/>
        </p:nvGrpSpPr>
        <p:grpSpPr>
          <a:xfrm>
            <a:off x="2387588" y="1484784"/>
            <a:ext cx="2721310" cy="864096"/>
            <a:chOff x="5832140" y="1484784"/>
            <a:chExt cx="2721310" cy="86409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994D45E-98F0-4585-9111-174EF08E8459}"/>
                </a:ext>
              </a:extLst>
            </p:cNvPr>
            <p:cNvSpPr/>
            <p:nvPr/>
          </p:nvSpPr>
          <p:spPr>
            <a:xfrm>
              <a:off x="5832140" y="1484784"/>
              <a:ext cx="900100" cy="8640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Legende: mit Linie ohne Rahmen 15">
              <a:extLst>
                <a:ext uri="{FF2B5EF4-FFF2-40B4-BE49-F238E27FC236}">
                  <a16:creationId xmlns:a16="http://schemas.microsoft.com/office/drawing/2014/main" id="{80A4ADA4-662E-499F-AE19-4AAB325E59B9}"/>
                </a:ext>
              </a:extLst>
            </p:cNvPr>
            <p:cNvSpPr/>
            <p:nvPr/>
          </p:nvSpPr>
          <p:spPr>
            <a:xfrm>
              <a:off x="7159799" y="1536026"/>
              <a:ext cx="1393651" cy="359494"/>
            </a:xfrm>
            <a:prstGeom prst="callout1">
              <a:avLst>
                <a:gd name="adj1" fmla="val 52664"/>
                <a:gd name="adj2" fmla="val 11232"/>
                <a:gd name="adj3" fmla="val 112500"/>
                <a:gd name="adj4" fmla="val -38333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Feuerwehr-helm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9906C0E-06D8-4B5F-9C66-7C581505C0FB}"/>
              </a:ext>
            </a:extLst>
          </p:cNvPr>
          <p:cNvGrpSpPr/>
          <p:nvPr/>
        </p:nvGrpSpPr>
        <p:grpSpPr>
          <a:xfrm>
            <a:off x="2788122" y="2544138"/>
            <a:ext cx="2227759" cy="686120"/>
            <a:chOff x="6232673" y="2544138"/>
            <a:chExt cx="2227759" cy="68612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0F36E32-4B6A-42B4-98FD-0177311D2BC3}"/>
                </a:ext>
              </a:extLst>
            </p:cNvPr>
            <p:cNvSpPr/>
            <p:nvPr/>
          </p:nvSpPr>
          <p:spPr>
            <a:xfrm>
              <a:off x="6232673" y="2780928"/>
              <a:ext cx="468052" cy="44933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Legende: mit Linie ohne Rahmen 17">
              <a:extLst>
                <a:ext uri="{FF2B5EF4-FFF2-40B4-BE49-F238E27FC236}">
                  <a16:creationId xmlns:a16="http://schemas.microsoft.com/office/drawing/2014/main" id="{5E6C52E4-3E26-409F-A23A-E75DC01D2EDA}"/>
                </a:ext>
              </a:extLst>
            </p:cNvPr>
            <p:cNvSpPr/>
            <p:nvPr/>
          </p:nvSpPr>
          <p:spPr>
            <a:xfrm>
              <a:off x="7015783" y="2544138"/>
              <a:ext cx="1444649" cy="359494"/>
            </a:xfrm>
            <a:prstGeom prst="callout1">
              <a:avLst>
                <a:gd name="adj1" fmla="val 56903"/>
                <a:gd name="adj2" fmla="val 2793"/>
                <a:gd name="adj3" fmla="val 101902"/>
                <a:gd name="adj4" fmla="val -22509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Schutzjacke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6B78857-0E6B-4A1D-8558-4DCD8BE10DF7}"/>
              </a:ext>
            </a:extLst>
          </p:cNvPr>
          <p:cNvGrpSpPr/>
          <p:nvPr/>
        </p:nvGrpSpPr>
        <p:grpSpPr>
          <a:xfrm>
            <a:off x="2144538" y="3638889"/>
            <a:ext cx="2933986" cy="674975"/>
            <a:chOff x="5589090" y="3638888"/>
            <a:chExt cx="2933986" cy="674975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EE972DA-41D2-4A04-A0C8-6FE6259BBC0B}"/>
                </a:ext>
              </a:extLst>
            </p:cNvPr>
            <p:cNvSpPr/>
            <p:nvPr/>
          </p:nvSpPr>
          <p:spPr>
            <a:xfrm>
              <a:off x="5589090" y="3864533"/>
              <a:ext cx="468052" cy="44933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Legende: mit Linie ohne Rahmen 19">
              <a:extLst>
                <a:ext uri="{FF2B5EF4-FFF2-40B4-BE49-F238E27FC236}">
                  <a16:creationId xmlns:a16="http://schemas.microsoft.com/office/drawing/2014/main" id="{6E27E737-41A8-4814-84E7-E5F67D057919}"/>
                </a:ext>
              </a:extLst>
            </p:cNvPr>
            <p:cNvSpPr/>
            <p:nvPr/>
          </p:nvSpPr>
          <p:spPr>
            <a:xfrm>
              <a:off x="7010908" y="3638888"/>
              <a:ext cx="1512168" cy="359494"/>
            </a:xfrm>
            <a:prstGeom prst="callout1">
              <a:avLst>
                <a:gd name="adj1" fmla="val 54784"/>
                <a:gd name="adj2" fmla="val 2162"/>
                <a:gd name="adj3" fmla="val 120979"/>
                <a:gd name="adj4" fmla="val -62822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Schutzhand-schuhe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25724A9-801E-4623-87E7-EBB9A9108348}"/>
              </a:ext>
            </a:extLst>
          </p:cNvPr>
          <p:cNvGrpSpPr/>
          <p:nvPr/>
        </p:nvGrpSpPr>
        <p:grpSpPr>
          <a:xfrm>
            <a:off x="2788122" y="4255048"/>
            <a:ext cx="2227759" cy="686120"/>
            <a:chOff x="6232673" y="4255048"/>
            <a:chExt cx="2227759" cy="68612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2C76A58-FB9A-45A3-AC35-1EC77228159F}"/>
                </a:ext>
              </a:extLst>
            </p:cNvPr>
            <p:cNvSpPr/>
            <p:nvPr/>
          </p:nvSpPr>
          <p:spPr>
            <a:xfrm>
              <a:off x="6232673" y="4491838"/>
              <a:ext cx="468052" cy="44933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Legende: mit Linie ohne Rahmen 21">
              <a:extLst>
                <a:ext uri="{FF2B5EF4-FFF2-40B4-BE49-F238E27FC236}">
                  <a16:creationId xmlns:a16="http://schemas.microsoft.com/office/drawing/2014/main" id="{07D2C21E-7DD4-4B68-9520-BA1CD6B792A1}"/>
                </a:ext>
              </a:extLst>
            </p:cNvPr>
            <p:cNvSpPr/>
            <p:nvPr/>
          </p:nvSpPr>
          <p:spPr>
            <a:xfrm>
              <a:off x="7015783" y="4255048"/>
              <a:ext cx="1444649" cy="359494"/>
            </a:xfrm>
            <a:prstGeom prst="callout1">
              <a:avLst>
                <a:gd name="adj1" fmla="val 56903"/>
                <a:gd name="adj2" fmla="val 2793"/>
                <a:gd name="adj3" fmla="val 101902"/>
                <a:gd name="adj4" fmla="val -22509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Schutzhose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6120E42-8C8F-4411-BFDA-CFB5D2612CAB}"/>
              </a:ext>
            </a:extLst>
          </p:cNvPr>
          <p:cNvGrpSpPr/>
          <p:nvPr/>
        </p:nvGrpSpPr>
        <p:grpSpPr>
          <a:xfrm>
            <a:off x="2860130" y="5191152"/>
            <a:ext cx="2155751" cy="686120"/>
            <a:chOff x="6304681" y="5191152"/>
            <a:chExt cx="2155751" cy="68612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E9D7BAB-1BEF-4559-854E-4CD01BF1C347}"/>
                </a:ext>
              </a:extLst>
            </p:cNvPr>
            <p:cNvSpPr/>
            <p:nvPr/>
          </p:nvSpPr>
          <p:spPr>
            <a:xfrm>
              <a:off x="6304681" y="5427942"/>
              <a:ext cx="468052" cy="44933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Legende: mit Linie ohne Rahmen 23">
              <a:extLst>
                <a:ext uri="{FF2B5EF4-FFF2-40B4-BE49-F238E27FC236}">
                  <a16:creationId xmlns:a16="http://schemas.microsoft.com/office/drawing/2014/main" id="{50B0B06A-5B40-4DA7-A03B-E70ABE2FC19A}"/>
                </a:ext>
              </a:extLst>
            </p:cNvPr>
            <p:cNvSpPr/>
            <p:nvPr/>
          </p:nvSpPr>
          <p:spPr>
            <a:xfrm>
              <a:off x="7087791" y="5191152"/>
              <a:ext cx="1372641" cy="359494"/>
            </a:xfrm>
            <a:prstGeom prst="callout1">
              <a:avLst>
                <a:gd name="adj1" fmla="val 59023"/>
                <a:gd name="adj2" fmla="val 15311"/>
                <a:gd name="adj3" fmla="val 101902"/>
                <a:gd name="adj4" fmla="val -22509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Feuerwehr-stiefel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52C9390-8E5A-42CF-B37E-0C3862BB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07" y="1179361"/>
            <a:ext cx="4592467" cy="4770589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2528CD75-2A29-4DB9-A842-C2BF47FBB10E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45452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feld 2"/>
          <p:cNvSpPr txBox="1">
            <a:spLocks noChangeArrowheads="1"/>
          </p:cNvSpPr>
          <p:nvPr/>
        </p:nvSpPr>
        <p:spPr bwMode="auto">
          <a:xfrm>
            <a:off x="2638425" y="31432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AT" altLang="de-DE" sz="2800" b="1"/>
              <a:t>Befehl des Gruppenkommandanten an die Gruppe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9" y="1700213"/>
            <a:ext cx="79216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AT" altLang="de-DE" sz="2000" b="1"/>
          </a:p>
          <a:p>
            <a:r>
              <a:rPr lang="de-AT" altLang="de-DE"/>
              <a:t>	</a:t>
            </a:r>
          </a:p>
          <a:p>
            <a:r>
              <a:rPr lang="de-AT" altLang="de-DE"/>
              <a:t>	</a:t>
            </a:r>
            <a:endParaRPr lang="de-AT" altLang="de-DE" sz="2000" b="1"/>
          </a:p>
          <a:p>
            <a:r>
              <a:rPr lang="de-AT" altLang="de-DE"/>
              <a:t>	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03915"/>
              </p:ext>
            </p:extLst>
          </p:nvPr>
        </p:nvGraphicFramePr>
        <p:xfrm>
          <a:off x="2063751" y="1268413"/>
          <a:ext cx="7488634" cy="4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872">
                <a:tc>
                  <a:txBody>
                    <a:bodyPr/>
                    <a:lstStyle/>
                    <a:p>
                      <a:r>
                        <a:rPr lang="de-AT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ageinformation</a:t>
                      </a:r>
                      <a:endParaRPr lang="de-A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55332"/>
              </p:ext>
            </p:extLst>
          </p:nvPr>
        </p:nvGraphicFramePr>
        <p:xfrm>
          <a:off x="2063751" y="2640029"/>
          <a:ext cx="7488634" cy="4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ntschluss (Auftrag)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06939"/>
              </p:ext>
            </p:extLst>
          </p:nvPr>
        </p:nvGraphicFramePr>
        <p:xfrm>
          <a:off x="2063751" y="3801006"/>
          <a:ext cx="7488634" cy="4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872">
                <a:tc>
                  <a:txBody>
                    <a:bodyPr/>
                    <a:lstStyle/>
                    <a:p>
                      <a:r>
                        <a:rPr lang="de-AT" sz="2400" b="1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urchführung</a:t>
                      </a:r>
                      <a:endParaRPr lang="de-A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48121"/>
              </p:ext>
            </p:extLst>
          </p:nvPr>
        </p:nvGraphicFramePr>
        <p:xfrm>
          <a:off x="2063751" y="1731224"/>
          <a:ext cx="7488634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743">
                <a:tc>
                  <a:txBody>
                    <a:bodyPr/>
                    <a:lstStyle/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Kurze Lageinformation (Einsatzgrund) des GRKDT über das Ereignis und den bereits getroffenen Maßnahmen</a:t>
                      </a:r>
                    </a:p>
                    <a:p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(weniger ist oft mehr)</a:t>
                      </a:r>
                    </a:p>
                  </a:txBody>
                  <a:tcPr marL="91432" marR="91432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202"/>
              </p:ext>
            </p:extLst>
          </p:nvPr>
        </p:nvGraphicFramePr>
        <p:xfrm>
          <a:off x="2063751" y="3091635"/>
          <a:ext cx="7488634" cy="70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769">
                <a:tc>
                  <a:txBody>
                    <a:bodyPr/>
                    <a:lstStyle/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Der Entschluss (Auftrag) des GRKDT an die Gruppe (Trupp) </a:t>
                      </a:r>
                      <a:br>
                        <a:rPr lang="de-AT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(was soll erreicht werden)</a:t>
                      </a:r>
                    </a:p>
                  </a:txBody>
                  <a:tcPr marL="91432" marR="91432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74269"/>
              </p:ext>
            </p:extLst>
          </p:nvPr>
        </p:nvGraphicFramePr>
        <p:xfrm>
          <a:off x="2063751" y="4251677"/>
          <a:ext cx="7488634" cy="178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2740"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32" marR="91432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Der GRKDT gibt den Trupps (dem Trupp) den von ihm gewählten Weg und die notwendigen Mittel vor:</a:t>
                      </a:r>
                    </a:p>
                    <a:p>
                      <a:pPr marL="631825" lvl="3" indent="-358775">
                        <a:buFont typeface="Arial" panose="020B0604020202020204" pitchFamily="34" charset="0"/>
                        <a:buChar char="•"/>
                      </a:pP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Ziel</a:t>
                      </a: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 (Auftrag an den Trupp/die Gruppe)</a:t>
                      </a:r>
                    </a:p>
                    <a:p>
                      <a:pPr marL="631825" lvl="3" indent="-358775">
                        <a:buFont typeface="Arial" panose="020B0604020202020204" pitchFamily="34" charset="0"/>
                        <a:buChar char="•"/>
                      </a:pP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Weg</a:t>
                      </a: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 (Weg zum Erreichen des Zieles / kann auch eine Ortsangabe sein)</a:t>
                      </a:r>
                    </a:p>
                    <a:p>
                      <a:pPr marL="631825" lvl="3" indent="-358775">
                        <a:buFont typeface="Arial" panose="020B0604020202020204" pitchFamily="34" charset="0"/>
                        <a:buChar char="•"/>
                      </a:pP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Mittel </a:t>
                      </a: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(Definiert die Geräte zum Erreichen des Zieles)</a:t>
                      </a:r>
                    </a:p>
                  </a:txBody>
                  <a:tcPr marL="91432" marR="91432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196FF3D0-C834-4198-8ECC-8E2EBCA973BD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705773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feld 2"/>
          <p:cNvSpPr txBox="1">
            <a:spLocks noChangeArrowheads="1"/>
          </p:cNvSpPr>
          <p:nvPr/>
        </p:nvSpPr>
        <p:spPr bwMode="auto">
          <a:xfrm>
            <a:off x="2566988" y="54927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AT" altLang="de-DE" sz="2800" b="1"/>
              <a:t>Befehl des Gruppenkommandanten an die Gruppe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96032"/>
              </p:ext>
            </p:extLst>
          </p:nvPr>
        </p:nvGraphicFramePr>
        <p:xfrm>
          <a:off x="2063751" y="1989139"/>
          <a:ext cx="7712075" cy="45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11">
                <a:tc>
                  <a:txBody>
                    <a:bodyPr/>
                    <a:lstStyle/>
                    <a:p>
                      <a:r>
                        <a:rPr lang="de-AT" sz="2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ersorgung</a:t>
                      </a:r>
                      <a:endParaRPr lang="de-A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05759"/>
              </p:ext>
            </p:extLst>
          </p:nvPr>
        </p:nvGraphicFramePr>
        <p:xfrm>
          <a:off x="2063749" y="2905059"/>
          <a:ext cx="7712075" cy="45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11">
                <a:tc>
                  <a:txBody>
                    <a:bodyPr/>
                    <a:lstStyle/>
                    <a:p>
                      <a:r>
                        <a:rPr lang="de-AT" sz="2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erbindung</a:t>
                      </a:r>
                      <a:endParaRPr lang="de-A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1151"/>
              </p:ext>
            </p:extLst>
          </p:nvPr>
        </p:nvGraphicFramePr>
        <p:xfrm>
          <a:off x="2063750" y="2446350"/>
          <a:ext cx="7712075" cy="45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709">
                <a:tc>
                  <a:txBody>
                    <a:bodyPr/>
                    <a:lstStyle/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kann entfallen</a:t>
                      </a:r>
                    </a:p>
                  </a:txBody>
                  <a:tcPr marL="91432" marR="91432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41629"/>
              </p:ext>
            </p:extLst>
          </p:nvPr>
        </p:nvGraphicFramePr>
        <p:xfrm>
          <a:off x="2063749" y="3362269"/>
          <a:ext cx="7712075" cy="49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846">
                <a:tc>
                  <a:txBody>
                    <a:bodyPr/>
                    <a:lstStyle/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nur bei Bedarf z.B. Sprechgruppe für Atemschutz</a:t>
                      </a:r>
                    </a:p>
                  </a:txBody>
                  <a:tcPr marL="91432" marR="91432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64943"/>
              </p:ext>
            </p:extLst>
          </p:nvPr>
        </p:nvGraphicFramePr>
        <p:xfrm>
          <a:off x="2063749" y="3841707"/>
          <a:ext cx="7712075" cy="45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11">
                <a:tc>
                  <a:txBody>
                    <a:bodyPr/>
                    <a:lstStyle/>
                    <a:p>
                      <a:pPr algn="ctr"/>
                      <a:r>
                        <a:rPr lang="de-AT" sz="2400" b="1" u="sng" dirty="0">
                          <a:solidFill>
                            <a:srgbClr val="FF0000"/>
                          </a:solidFill>
                        </a:rPr>
                        <a:t>Vor!</a:t>
                      </a:r>
                      <a:endParaRPr lang="de-AT" sz="1800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62718"/>
              </p:ext>
            </p:extLst>
          </p:nvPr>
        </p:nvGraphicFramePr>
        <p:xfrm>
          <a:off x="2063749" y="4298917"/>
          <a:ext cx="7712075" cy="146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5818">
                <a:tc>
                  <a:txBody>
                    <a:bodyPr/>
                    <a:lstStyle/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Ende der Befehlsgebung =&gt; die Gruppenmitglieder arbeiten den Befehl ab und geben </a:t>
                      </a:r>
                      <a:r>
                        <a:rPr lang="de-AT" sz="1800" b="1" u="sng" dirty="0">
                          <a:solidFill>
                            <a:schemeClr val="tx1"/>
                          </a:solidFill>
                        </a:rPr>
                        <a:t>„Rückmeldung“ </a:t>
                      </a:r>
                      <a:r>
                        <a:rPr lang="de-AT" sz="1800" b="0" dirty="0">
                          <a:solidFill>
                            <a:schemeClr val="tx1"/>
                          </a:solidFill>
                        </a:rPr>
                        <a:t>oder melden sich beim Gruppenkommandanten  </a:t>
                      </a:r>
                    </a:p>
                    <a:p>
                      <a:endParaRPr lang="de-A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2848C702-1608-4DB3-80E6-F1F6C545BFCF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2704304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2203F4-D834-4141-9D69-B4F6B39E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85"/>
          <a:stretch/>
        </p:blipFill>
        <p:spPr>
          <a:xfrm>
            <a:off x="3287688" y="116632"/>
            <a:ext cx="4824536" cy="59955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3B640BD-D6F8-4E5C-AD30-3CA204528E48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618251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6F0DFBE4-502D-4179-B5D2-E072921E1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49250"/>
            <a:ext cx="727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AT" altLang="de-DE" sz="3200" b="1" dirty="0"/>
              <a:t>Beispiel Brandeinsatz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04BF8D-EC1B-4516-87A9-81F4FA9B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1" y="1125538"/>
            <a:ext cx="877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de-DE" dirty="0"/>
              <a:t>Brand eines Bauernhofes, Gruppenkommandant eines HLF1 (1:8)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ACE0B70-21C6-4658-AB1D-3C9B58A19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16893"/>
              </p:ext>
            </p:extLst>
          </p:nvPr>
        </p:nvGraphicFramePr>
        <p:xfrm>
          <a:off x="5437626" y="1615545"/>
          <a:ext cx="1592277" cy="429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98">
                <a:tc>
                  <a:txBody>
                    <a:bodyPr/>
                    <a:lstStyle/>
                    <a:p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450" marR="91450" marT="45714" marB="45714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Lage</a:t>
                      </a:r>
                    </a:p>
                  </a:txBody>
                  <a:tcPr marL="91450" marR="91450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de-AT" sz="1800" b="1" dirty="0"/>
                        <a:t>E</a:t>
                      </a:r>
                    </a:p>
                  </a:txBody>
                  <a:tcPr marL="91450" marR="91450" marT="45714" marB="45714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Entschluss</a:t>
                      </a:r>
                    </a:p>
                  </a:txBody>
                  <a:tcPr marL="91450" marR="91450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661">
                <a:tc>
                  <a:txBody>
                    <a:bodyPr/>
                    <a:lstStyle/>
                    <a:p>
                      <a:r>
                        <a:rPr lang="de-AT" sz="1800" b="1" dirty="0"/>
                        <a:t>D</a:t>
                      </a:r>
                    </a:p>
                  </a:txBody>
                  <a:tcPr marL="91450" marR="91450" marT="45714" marB="45714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Durchführung</a:t>
                      </a:r>
                    </a:p>
                  </a:txBody>
                  <a:tcPr marL="91450" marR="91450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9"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50" marR="91450" marT="45714" marB="45714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50" marR="91450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A6D1864-380E-4124-AE15-B71A2E16A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43792"/>
              </p:ext>
            </p:extLst>
          </p:nvPr>
        </p:nvGraphicFramePr>
        <p:xfrm>
          <a:off x="7032104" y="1615545"/>
          <a:ext cx="4024298" cy="822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Brand einer Scheune, Brand droht auf das Wohnhaus überzugreifen</a:t>
                      </a:r>
                      <a:endParaRPr kumimoji="0" lang="de-DE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B96007A-707B-4ACF-9013-7FAA3F37C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47440"/>
              </p:ext>
            </p:extLst>
          </p:nvPr>
        </p:nvGraphicFramePr>
        <p:xfrm>
          <a:off x="7032104" y="2438443"/>
          <a:ext cx="4024298" cy="57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74">
                <a:tc>
                  <a:txBody>
                    <a:bodyPr/>
                    <a:lstStyle/>
                    <a:p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Wir schützen das Wohnhaus von der Hofseite</a:t>
                      </a:r>
                      <a:endParaRPr lang="de-AT" sz="1600" dirty="0"/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C272C24-4C07-48E6-8BF4-65688D904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24187"/>
              </p:ext>
            </p:extLst>
          </p:nvPr>
        </p:nvGraphicFramePr>
        <p:xfrm>
          <a:off x="7032104" y="3017517"/>
          <a:ext cx="4024298" cy="289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9661">
                <a:tc>
                  <a:txBody>
                    <a:bodyPr/>
                    <a:lstStyle/>
                    <a:p>
                      <a:pPr marL="285750" lvl="2" indent="-285750" eaLnBrk="0" hangingPunct="0">
                        <a:buFont typeface="Arial" panose="020B0604020202020204" pitchFamily="34" charset="0"/>
                        <a:buChar char="•"/>
                      </a:pPr>
                      <a:endParaRPr lang="de-DE" alt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9">
                <a:tc>
                  <a:txBody>
                    <a:bodyPr/>
                    <a:lstStyle/>
                    <a:p>
                      <a:r>
                        <a:rPr lang="de-AT" sz="1800" b="1" dirty="0">
                          <a:solidFill>
                            <a:srgbClr val="FF0000"/>
                          </a:solidFill>
                        </a:rPr>
                        <a:t>VOR !</a:t>
                      </a:r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37146570-1C17-4D90-AFC4-90BEE625955C}"/>
              </a:ext>
            </a:extLst>
          </p:cNvPr>
          <p:cNvSpPr/>
          <p:nvPr/>
        </p:nvSpPr>
        <p:spPr>
          <a:xfrm>
            <a:off x="7029903" y="3008729"/>
            <a:ext cx="4053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eaLnBrk="0" hangingPunct="0"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Schlauchtrupp und Wassertrupp stellen Saugleitung vom Löschteich her</a:t>
            </a:r>
          </a:p>
          <a:p>
            <a:pPr marL="285750" lvl="2" indent="-285750" eaLnBrk="0" hangingPunct="0"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Angriffstrupp errichtet </a:t>
            </a:r>
            <a:r>
              <a:rPr lang="de-DE" altLang="de-DE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Zubringleitung</a:t>
            </a: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mit Verteiler beim Eingangstor und verhindert Brandausbreitung mittels </a:t>
            </a:r>
          </a:p>
          <a:p>
            <a:pPr marL="0" lvl="2" eaLnBrk="0" hangingPunct="0"/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C-Rohr von der Hofseite aus</a:t>
            </a:r>
            <a:endParaRPr lang="de-DE" alt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D7B0EA-C0AB-4B90-AF6C-E81E51BA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3" y="1634481"/>
            <a:ext cx="5110792" cy="32346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7A0962C-A1C5-4FC5-B6F2-4996D3AC3DB7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7476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feld 2"/>
          <p:cNvSpPr txBox="1">
            <a:spLocks noChangeArrowheads="1"/>
          </p:cNvSpPr>
          <p:nvPr/>
        </p:nvSpPr>
        <p:spPr bwMode="auto">
          <a:xfrm>
            <a:off x="2351089" y="349250"/>
            <a:ext cx="727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AT" altLang="de-DE" sz="3200" b="1" dirty="0"/>
              <a:t>Beispiel technischer Einsatz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1676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651001" y="1125538"/>
            <a:ext cx="877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de-DE" dirty="0"/>
              <a:t>Technischer Einsatz: Zusammenstoß von zwei PKW, Verletzte Person im grauen Fahrzeug (nicht eingeklemmt), Gruppenkommandant eines HLF1 (1:6): </a:t>
            </a:r>
          </a:p>
        </p:txBody>
      </p:sp>
      <p:pic>
        <p:nvPicPr>
          <p:cNvPr id="9" name="Grafik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0" y="2349500"/>
            <a:ext cx="4185679" cy="318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63174"/>
              </p:ext>
            </p:extLst>
          </p:nvPr>
        </p:nvGraphicFramePr>
        <p:xfrm>
          <a:off x="4799856" y="2349501"/>
          <a:ext cx="1800431" cy="356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11"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441" marR="91441" marT="45705" marB="45705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Lage</a:t>
                      </a:r>
                    </a:p>
                  </a:txBody>
                  <a:tcPr marL="91441" marR="91441" marT="45705" marB="4570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12"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/>
                        <a:t>E</a:t>
                      </a:r>
                    </a:p>
                  </a:txBody>
                  <a:tcPr marL="91441" marR="91441" marT="45705" marB="45705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Entschluss</a:t>
                      </a:r>
                    </a:p>
                  </a:txBody>
                  <a:tcPr marL="91441" marR="91441" marT="45705" marB="4570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016"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/>
                        <a:t>D</a:t>
                      </a:r>
                    </a:p>
                  </a:txBody>
                  <a:tcPr marL="91441" marR="91441" marT="45705" marB="45705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Durchführung</a:t>
                      </a:r>
                    </a:p>
                  </a:txBody>
                  <a:tcPr marL="91441" marR="91441" marT="45705" marB="4570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41" marR="91441" marT="45705" marB="45705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41" marR="91441" marT="45705" marB="45705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82174"/>
              </p:ext>
            </p:extLst>
          </p:nvPr>
        </p:nvGraphicFramePr>
        <p:xfrm>
          <a:off x="6610369" y="2349500"/>
          <a:ext cx="3600244" cy="57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11">
                <a:tc>
                  <a:txBody>
                    <a:bodyPr/>
                    <a:lstStyle/>
                    <a:p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Zwei PKW zusammengestoßen, eine verletzte Person im grauen Fahrzeug</a:t>
                      </a:r>
                    </a:p>
                  </a:txBody>
                  <a:tcPr marL="91441" marR="91441" marT="45705" marB="4570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89061"/>
              </p:ext>
            </p:extLst>
          </p:nvPr>
        </p:nvGraphicFramePr>
        <p:xfrm>
          <a:off x="6610369" y="2928119"/>
          <a:ext cx="3600244" cy="82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12">
                <a:tc>
                  <a:txBody>
                    <a:bodyPr/>
                    <a:lstStyle/>
                    <a:p>
                      <a:r>
                        <a:rPr lang="de-AT" sz="1600" b="0" dirty="0">
                          <a:solidFill>
                            <a:schemeClr val="tx1"/>
                          </a:solidFill>
                        </a:rPr>
                        <a:t>Wir sichern die Unfallstelle ab und betreuen den Verletzten bis zum Eintreffen des Rettungsdienstes</a:t>
                      </a:r>
                    </a:p>
                  </a:txBody>
                  <a:tcPr marL="91441" marR="91441" marT="45705" marB="4570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49392"/>
              </p:ext>
            </p:extLst>
          </p:nvPr>
        </p:nvGraphicFramePr>
        <p:xfrm>
          <a:off x="6597602" y="3751049"/>
          <a:ext cx="3600244" cy="216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8016">
                <a:tc>
                  <a:txBody>
                    <a:bodyPr/>
                    <a:lstStyle/>
                    <a:p>
                      <a:pPr marL="285750" lvl="2" indent="-285750" eaLnBrk="0" hangingPunct="0">
                        <a:buFont typeface="Arial" panose="020B0604020202020204" pitchFamily="34" charset="0"/>
                        <a:buChar char="•"/>
                      </a:pPr>
                      <a:endParaRPr lang="de-AT" sz="1600" dirty="0"/>
                    </a:p>
                  </a:txBody>
                  <a:tcPr marL="91441" marR="91441" marT="45705" marB="4570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r>
                        <a:rPr lang="de-AT" sz="1800" b="1" dirty="0">
                          <a:solidFill>
                            <a:srgbClr val="FF0000"/>
                          </a:solidFill>
                        </a:rPr>
                        <a:t>VOR !</a:t>
                      </a:r>
                    </a:p>
                  </a:txBody>
                  <a:tcPr marL="91441" marR="91441" marT="45705" marB="4570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610370" y="3717032"/>
            <a:ext cx="35874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eaLnBrk="0" hangingPunct="0">
              <a:buFont typeface="Arial" panose="020B0604020202020204" pitchFamily="34" charset="0"/>
              <a:buChar char="•"/>
            </a:pPr>
            <a:r>
              <a:rPr lang="de-AT" sz="1600" dirty="0"/>
              <a:t>Rettungstrupp mit Erste Hilfe Ausrüstung betreut und versorgt den Verletzten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Sicherungstrupp errichtet Absicherung der Unfallstelle und baut Brandschutz mit tragbarem Feuerlöscher auf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C495CE-6F76-4175-8397-EE6EC3764866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479813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feld 2"/>
          <p:cNvSpPr txBox="1">
            <a:spLocks noChangeArrowheads="1"/>
          </p:cNvSpPr>
          <p:nvPr/>
        </p:nvSpPr>
        <p:spPr bwMode="auto">
          <a:xfrm>
            <a:off x="2351089" y="349250"/>
            <a:ext cx="727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AT" altLang="de-DE" sz="3200" b="1"/>
              <a:t>Beispiel Brandeinsatz</a:t>
            </a:r>
          </a:p>
        </p:txBody>
      </p:sp>
      <p:pic>
        <p:nvPicPr>
          <p:cNvPr id="2050" name="Grafik 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80924"/>
            <a:ext cx="4266023" cy="28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1676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651001" y="1125538"/>
            <a:ext cx="877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de-DE"/>
              <a:t>Brandeinsatz: Wohnungsbrand greift über auf Obergeschoß wo eine Person vermutet wird / Gruppenkommandant eines HLF 2 (1:8)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35879"/>
              </p:ext>
            </p:extLst>
          </p:nvPr>
        </p:nvGraphicFramePr>
        <p:xfrm>
          <a:off x="4367214" y="1773239"/>
          <a:ext cx="1592277" cy="429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98">
                <a:tc>
                  <a:txBody>
                    <a:bodyPr/>
                    <a:lstStyle/>
                    <a:p>
                      <a:r>
                        <a:rPr lang="de-AT" sz="1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450" marR="91450" marT="45714" marB="45714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Lage</a:t>
                      </a:r>
                    </a:p>
                  </a:txBody>
                  <a:tcPr marL="91450" marR="91450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de-AT" sz="1800" b="1" dirty="0"/>
                        <a:t>E</a:t>
                      </a:r>
                    </a:p>
                  </a:txBody>
                  <a:tcPr marL="91450" marR="91450" marT="45714" marB="45714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Entschluss</a:t>
                      </a:r>
                    </a:p>
                  </a:txBody>
                  <a:tcPr marL="91450" marR="91450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661">
                <a:tc>
                  <a:txBody>
                    <a:bodyPr/>
                    <a:lstStyle/>
                    <a:p>
                      <a:r>
                        <a:rPr lang="de-AT" sz="1800" b="1" dirty="0"/>
                        <a:t>D</a:t>
                      </a:r>
                    </a:p>
                  </a:txBody>
                  <a:tcPr marL="91450" marR="91450" marT="45714" marB="45714" anchor="ctr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Durchführung</a:t>
                      </a:r>
                    </a:p>
                  </a:txBody>
                  <a:tcPr marL="91450" marR="91450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9"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50" marR="91450" marT="45714" marB="45714">
                    <a:solidFill>
                      <a:srgbClr val="F3C0A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50" marR="91450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99887"/>
              </p:ext>
            </p:extLst>
          </p:nvPr>
        </p:nvGraphicFramePr>
        <p:xfrm>
          <a:off x="5988242" y="1771650"/>
          <a:ext cx="4024298" cy="82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Wohnungsbrand im Erdgeschoß, Brand beginnt ins Obergeschoß überzugreifen wo eine Person vermutet wird.</a:t>
                      </a:r>
                      <a:endParaRPr kumimoji="0" lang="de-DE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20506"/>
              </p:ext>
            </p:extLst>
          </p:nvPr>
        </p:nvGraphicFramePr>
        <p:xfrm>
          <a:off x="5988242" y="2595935"/>
          <a:ext cx="4024298" cy="57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074">
                <a:tc>
                  <a:txBody>
                    <a:bodyPr/>
                    <a:lstStyle/>
                    <a:p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Wir gehen zur Menschenrettung über das Fenster vor</a:t>
                      </a:r>
                      <a:endParaRPr lang="de-AT" sz="1600" dirty="0"/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68123"/>
              </p:ext>
            </p:extLst>
          </p:nvPr>
        </p:nvGraphicFramePr>
        <p:xfrm>
          <a:off x="5988242" y="3175044"/>
          <a:ext cx="4024298" cy="289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9661">
                <a:tc>
                  <a:txBody>
                    <a:bodyPr/>
                    <a:lstStyle/>
                    <a:p>
                      <a:pPr marL="285750" lvl="2" indent="-285750" eaLnBrk="0" hangingPunct="0">
                        <a:buFont typeface="Arial" panose="020B0604020202020204" pitchFamily="34" charset="0"/>
                        <a:buChar char="•"/>
                      </a:pPr>
                      <a:endParaRPr lang="de-DE" alt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9">
                <a:tc>
                  <a:txBody>
                    <a:bodyPr/>
                    <a:lstStyle/>
                    <a:p>
                      <a:r>
                        <a:rPr lang="de-AT" sz="1800" b="1" dirty="0">
                          <a:solidFill>
                            <a:srgbClr val="FF0000"/>
                          </a:solidFill>
                        </a:rPr>
                        <a:t>VOR !</a:t>
                      </a:r>
                    </a:p>
                  </a:txBody>
                  <a:tcPr marL="91450" marR="91450" marT="45714" marB="45714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5959490" y="3207178"/>
            <a:ext cx="4053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eaLnBrk="0" hangingPunct="0"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Angriffstrupp und </a:t>
            </a:r>
            <a:r>
              <a:rPr lang="de-DE" altLang="de-DE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Wassertruppführer</a:t>
            </a: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rüsten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sich mit Atemschutz aus.</a:t>
            </a:r>
          </a:p>
          <a:p>
            <a:pPr marL="285750" lvl="2" indent="-285750" eaLnBrk="0" hangingPunct="0"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Wassertruppmann</a:t>
            </a: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Schlauchtrupp und Melder bringen Schiebleiter beim 2. Fenster von Links in Stellung und bereiten 1. C-Löschleitung für den Atemschutztrupp vor</a:t>
            </a:r>
          </a:p>
          <a:p>
            <a:pPr marL="285750" lvl="2" indent="-285750" eaLnBrk="0" hangingPunct="0"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Anschließend stellen Maschinist und Melder die Löschwasserversorgung vom Hydranten her</a:t>
            </a:r>
            <a:endParaRPr lang="de-DE" alt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6490AE4-C8C6-4746-916E-E2CDD1806CE2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61299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639616" y="2899235"/>
            <a:ext cx="7344816" cy="31197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3128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Herzlichen Dank </a:t>
            </a:r>
          </a:p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für EURE </a:t>
            </a:r>
          </a:p>
          <a:p>
            <a:pPr algn="ctr"/>
            <a:r>
              <a:rPr lang="de-DE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Aufmerksamkeit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1F73CF-2B4B-4AAE-BBF6-1D13BC04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2018">
            <a:off x="2852839" y="505598"/>
            <a:ext cx="2059276" cy="29098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BFDB73-30ED-494F-9906-FB855373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0349">
            <a:off x="5788535" y="162435"/>
            <a:ext cx="2010415" cy="28545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C3B4771-2998-4772-9FAF-D02C231F5521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2479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Feuerpolizei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Maßnahmen die der Brandverhütung, dem vorbeugenden Brandschutz und der Brandbekämpfung dienen.</a:t>
            </a:r>
          </a:p>
          <a:p>
            <a:r>
              <a:rPr lang="de-DE" altLang="de-DE" dirty="0"/>
              <a:t>Sicherungsmaßnahmen nach dem Brand</a:t>
            </a:r>
          </a:p>
          <a:p>
            <a:r>
              <a:rPr lang="de-DE" altLang="de-DE" dirty="0"/>
              <a:t>Mitwirkung bei der Erhebung der Brandursache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52F9342-C5E2-46A5-9228-0E370F7A65B3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30374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Gefahrenpolizei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Rettung von Menschen und Tieren sowie Bergung lebensnotwendiger  Güter</a:t>
            </a:r>
          </a:p>
          <a:p>
            <a:r>
              <a:rPr lang="de-DE" altLang="de-DE" dirty="0"/>
              <a:t>Abwehr von Gefahren für Menschen, Tiere, lebensnotwendigen Gütern sowie Sachschaden</a:t>
            </a:r>
          </a:p>
          <a:p>
            <a:r>
              <a:rPr lang="de-DE" altLang="de-DE" dirty="0"/>
              <a:t>Notversorgung der Bevölkerung und öffentlichen Einrichtungenmit lebensnotwendigen Gütern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FF651D-F755-45F5-B9DB-75CB38C50BA0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36140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2566988" y="0"/>
            <a:ext cx="6858000" cy="1125538"/>
          </a:xfrm>
        </p:spPr>
        <p:txBody>
          <a:bodyPr/>
          <a:lstStyle/>
          <a:p>
            <a:r>
              <a:rPr lang="de-DE" altLang="de-DE" sz="4800"/>
              <a:t>Verhalten im Einsatz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>
          <a:xfrm>
            <a:off x="1991544" y="1341438"/>
            <a:ext cx="7992888" cy="4608512"/>
          </a:xfrm>
        </p:spPr>
        <p:txBody>
          <a:bodyPr>
            <a:normAutofit/>
          </a:bodyPr>
          <a:lstStyle/>
          <a:p>
            <a:pPr algn="l"/>
            <a:r>
              <a:rPr lang="de-DE" altLang="de-DE" sz="3200" b="1" dirty="0"/>
              <a:t>Bei Alarm: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Nach Maßgabe der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gesundheitlichen und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beruflichen Möglichkeiten </a:t>
            </a:r>
          </a:p>
          <a:p>
            <a:pPr lvl="1" algn="l"/>
            <a:r>
              <a:rPr lang="de-DE" altLang="de-DE" dirty="0"/>
              <a:t>sofort ins FF Haus einrücken.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Verhalten nach feuerwehrinternen Vorgaben z.B.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Ausrüsten mit der persönlichen Schutzausrüstung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Besetzen der Fahrzeuge lt. </a:t>
            </a:r>
            <a:r>
              <a:rPr lang="de-DE" altLang="de-DE" dirty="0" err="1"/>
              <a:t>Ausrückeordnung</a:t>
            </a:r>
            <a:endParaRPr lang="de-DE" altLang="de-DE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1195A-AFF2-4540-B5E5-D56DA7D4D6BC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2890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568CECB-1534-4203-B0CD-0F5CF212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r>
              <a:rPr lang="de-DE" dirty="0"/>
              <a:t>Einsatzarten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313D43-7778-4D47-AA5D-86295757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412776"/>
            <a:ext cx="8814788" cy="439248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4783617-ACE0-4F33-A0B3-E6792E5AFE18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7526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D28C3-F95A-4C02-A383-74AC36B8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16632"/>
            <a:ext cx="10515600" cy="1325563"/>
          </a:xfrm>
        </p:spPr>
        <p:txBody>
          <a:bodyPr/>
          <a:lstStyle/>
          <a:p>
            <a:r>
              <a:rPr lang="de-DE" dirty="0"/>
              <a:t>Alarmstufen </a:t>
            </a:r>
            <a:r>
              <a:rPr lang="de-DE" sz="2000" dirty="0"/>
              <a:t>(laut Dienstanweisung 5.1.2 / Beispiele)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3D81A0-B22C-4911-BB18-A7B28FE9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15" y="1052736"/>
            <a:ext cx="7894519" cy="51387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9753D81-5C4E-4BBE-BE35-7C43C7D2F10B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43114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AA3EF37-C9CA-4179-844E-BD8F0920DC4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Alarmstufen </a:t>
            </a:r>
            <a:r>
              <a:rPr lang="de-DE" sz="2000" dirty="0"/>
              <a:t>(laut Dienstanweisung 5.1.2 / Beispiele)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6BA4B0-9872-4452-877E-73B38E6C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107555"/>
            <a:ext cx="6156604" cy="48944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3934AAC-1835-4144-A337-55DF19E2E44C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32073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EB0553E-4518-4D92-98E8-8707039E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625"/>
            <a:ext cx="10515600" cy="936104"/>
          </a:xfrm>
        </p:spPr>
        <p:txBody>
          <a:bodyPr/>
          <a:lstStyle/>
          <a:p>
            <a:r>
              <a:rPr lang="de-DE" dirty="0"/>
              <a:t>Alarmstufen </a:t>
            </a:r>
            <a:r>
              <a:rPr lang="de-DE" sz="2000" dirty="0"/>
              <a:t>(laut Dienstanweisung 5.1.2 / Beispiele)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71C2C4-D4F0-4A2E-BABC-AAE158D2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87" y="836712"/>
            <a:ext cx="5236684" cy="38740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54901E-2B85-422E-919E-BB744B6CF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5"/>
          <a:stretch/>
        </p:blipFill>
        <p:spPr>
          <a:xfrm>
            <a:off x="3359696" y="4724635"/>
            <a:ext cx="5074483" cy="142003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76E9484-C3AA-4A1C-B34D-1758753E8C92}"/>
              </a:ext>
            </a:extLst>
          </p:cNvPr>
          <p:cNvSpPr txBox="1"/>
          <p:nvPr/>
        </p:nvSpPr>
        <p:spPr>
          <a:xfrm>
            <a:off x="4799856" y="6309321"/>
            <a:ext cx="51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NÖ FEUERWEHR Basiswissen - Kapitel B.4 Feuerwehreinsatz		02/25</a:t>
            </a:r>
          </a:p>
        </p:txBody>
      </p:sp>
    </p:spTree>
    <p:extLst>
      <p:ext uri="{BB962C8B-B14F-4D97-AF65-F5344CB8AC3E}">
        <p14:creationId xmlns:p14="http://schemas.microsoft.com/office/powerpoint/2010/main" val="17702704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1538</Words>
  <Application>Microsoft Office PowerPoint</Application>
  <PresentationFormat>Breitbild</PresentationFormat>
  <Paragraphs>258</Paragraphs>
  <Slides>27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Kravitz</vt:lpstr>
      <vt:lpstr>1_Office</vt:lpstr>
      <vt:lpstr>PowerPoint-Präsentation</vt:lpstr>
      <vt:lpstr>Der Feuerwehreinsatz</vt:lpstr>
      <vt:lpstr>Feuerpolizei</vt:lpstr>
      <vt:lpstr>Gefahrenpolizei </vt:lpstr>
      <vt:lpstr>Verhalten im Einsatz</vt:lpstr>
      <vt:lpstr>Einsatzarten</vt:lpstr>
      <vt:lpstr>Alarmstufen (laut Dienstanweisung 5.1.2 / Beispiele)</vt:lpstr>
      <vt:lpstr>PowerPoint-Präsentation</vt:lpstr>
      <vt:lpstr>Alarmstufen (laut Dienstanweisung 5.1.2 / Beispiele)</vt:lpstr>
      <vt:lpstr>Verhalten an der Einsatzstelle</vt:lpstr>
      <vt:lpstr>Verhalten an der Einsatzstelle</vt:lpstr>
      <vt:lpstr>Gruppe im Feuerwehreinsatz</vt:lpstr>
      <vt:lpstr>Gruppenkommandant (GRKDT)</vt:lpstr>
      <vt:lpstr>Melder (ME)</vt:lpstr>
      <vt:lpstr>Maschinist (MA)</vt:lpstr>
      <vt:lpstr>Angriffs- / Rettungstrupp</vt:lpstr>
      <vt:lpstr>Wasser- / Sicherungstrupp</vt:lpstr>
      <vt:lpstr>Schlauch- / Gerätetrupp</vt:lpstr>
      <vt:lpstr>Kennzeichnung der Trupps</vt:lpstr>
      <vt:lpstr>Persönliche Schutzausrüstung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Amt der NÖ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 / Aufgabe 1</dc:title>
  <dc:creator>Christian hübl</dc:creator>
  <cp:lastModifiedBy>Hajek, Josef</cp:lastModifiedBy>
  <cp:revision>141</cp:revision>
  <cp:lastPrinted>2017-10-04T17:40:08Z</cp:lastPrinted>
  <dcterms:created xsi:type="dcterms:W3CDTF">2011-03-15T11:35:50Z</dcterms:created>
  <dcterms:modified xsi:type="dcterms:W3CDTF">2025-01-30T08:33:29Z</dcterms:modified>
</cp:coreProperties>
</file>