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notesMasterIdLst>
    <p:notesMasterId r:id="rId23"/>
  </p:notesMasterIdLst>
  <p:sldIdLst>
    <p:sldId id="269" r:id="rId3"/>
    <p:sldId id="321" r:id="rId4"/>
    <p:sldId id="326" r:id="rId5"/>
    <p:sldId id="307" r:id="rId6"/>
    <p:sldId id="308" r:id="rId7"/>
    <p:sldId id="309" r:id="rId8"/>
    <p:sldId id="310" r:id="rId9"/>
    <p:sldId id="325" r:id="rId10"/>
    <p:sldId id="311" r:id="rId11"/>
    <p:sldId id="312" r:id="rId12"/>
    <p:sldId id="313" r:id="rId13"/>
    <p:sldId id="330" r:id="rId14"/>
    <p:sldId id="335" r:id="rId15"/>
    <p:sldId id="314" r:id="rId16"/>
    <p:sldId id="331" r:id="rId17"/>
    <p:sldId id="334" r:id="rId18"/>
    <p:sldId id="333" r:id="rId19"/>
    <p:sldId id="315" r:id="rId20"/>
    <p:sldId id="316" r:id="rId21"/>
    <p:sldId id="329" r:id="rId22"/>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6E73E3"/>
    <a:srgbClr val="4B6A96"/>
    <a:srgbClr val="FFFFFF"/>
    <a:srgbClr val="A4B1C9"/>
    <a:srgbClr val="2436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7" autoAdjust="0"/>
    <p:restoredTop sz="94660"/>
  </p:normalViewPr>
  <p:slideViewPr>
    <p:cSldViewPr snapToGrid="0">
      <p:cViewPr varScale="1">
        <p:scale>
          <a:sx n="122" d="100"/>
          <a:sy n="122" d="100"/>
        </p:scale>
        <p:origin x="126" y="156"/>
      </p:cViewPr>
      <p:guideLst>
        <p:guide orient="horz" pos="2160"/>
        <p:guide pos="3840"/>
      </p:guideLst>
    </p:cSldViewPr>
  </p:slideViewPr>
  <p:notesTextViewPr>
    <p:cViewPr>
      <p:scale>
        <a:sx n="1" d="1"/>
        <a:sy n="1" d="1"/>
      </p:scale>
      <p:origin x="0" y="0"/>
    </p:cViewPr>
  </p:notesTextViewPr>
  <p:notesViewPr>
    <p:cSldViewPr snapToGrid="0">
      <p:cViewPr varScale="1">
        <p:scale>
          <a:sx n="81" d="100"/>
          <a:sy n="81" d="100"/>
        </p:scale>
        <p:origin x="399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6400" cy="497212"/>
          </a:xfrm>
          <a:prstGeom prst="rect">
            <a:avLst/>
          </a:prstGeom>
        </p:spPr>
        <p:txBody>
          <a:bodyPr vert="horz" lIns="92089" tIns="46045" rIns="92089" bIns="46045" rtlCol="0"/>
          <a:lstStyle>
            <a:lvl1pPr algn="l">
              <a:defRPr sz="1200"/>
            </a:lvl1pPr>
          </a:lstStyle>
          <a:p>
            <a:endParaRPr lang="de-DE"/>
          </a:p>
        </p:txBody>
      </p:sp>
      <p:sp>
        <p:nvSpPr>
          <p:cNvPr id="3" name="Datumsplatzhalter 2"/>
          <p:cNvSpPr>
            <a:spLocks noGrp="1"/>
          </p:cNvSpPr>
          <p:nvPr>
            <p:ph type="dt" idx="1"/>
          </p:nvPr>
        </p:nvSpPr>
        <p:spPr>
          <a:xfrm>
            <a:off x="3849689" y="1"/>
            <a:ext cx="2946400" cy="497212"/>
          </a:xfrm>
          <a:prstGeom prst="rect">
            <a:avLst/>
          </a:prstGeom>
        </p:spPr>
        <p:txBody>
          <a:bodyPr vert="horz" lIns="92089" tIns="46045" rIns="92089" bIns="46045" rtlCol="0"/>
          <a:lstStyle>
            <a:lvl1pPr algn="r">
              <a:defRPr sz="1200"/>
            </a:lvl1pPr>
          </a:lstStyle>
          <a:p>
            <a:fld id="{EA01F106-9D03-4C25-A8DD-B3CC3A336850}" type="datetimeFigureOut">
              <a:rPr lang="de-DE" smtClean="0"/>
              <a:t>21.11.2019</a:t>
            </a:fld>
            <a:endParaRPr lang="de-DE"/>
          </a:p>
        </p:txBody>
      </p:sp>
      <p:sp>
        <p:nvSpPr>
          <p:cNvPr id="4" name="Folienbildplatzhalter 3"/>
          <p:cNvSpPr>
            <a:spLocks noGrp="1" noRot="1" noChangeAspect="1"/>
          </p:cNvSpPr>
          <p:nvPr>
            <p:ph type="sldImg" idx="2"/>
          </p:nvPr>
        </p:nvSpPr>
        <p:spPr>
          <a:xfrm>
            <a:off x="419100" y="1239838"/>
            <a:ext cx="5959475" cy="3352800"/>
          </a:xfrm>
          <a:prstGeom prst="rect">
            <a:avLst/>
          </a:prstGeom>
          <a:noFill/>
          <a:ln w="12700">
            <a:solidFill>
              <a:prstClr val="black"/>
            </a:solidFill>
          </a:ln>
        </p:spPr>
        <p:txBody>
          <a:bodyPr vert="horz" lIns="92089" tIns="46045" rIns="92089" bIns="46045" rtlCol="0" anchor="ctr"/>
          <a:lstStyle/>
          <a:p>
            <a:endParaRPr lang="de-DE"/>
          </a:p>
        </p:txBody>
      </p:sp>
      <p:sp>
        <p:nvSpPr>
          <p:cNvPr id="5" name="Notizenplatzhalter 4"/>
          <p:cNvSpPr>
            <a:spLocks noGrp="1"/>
          </p:cNvSpPr>
          <p:nvPr>
            <p:ph type="body" sz="quarter" idx="3"/>
          </p:nvPr>
        </p:nvSpPr>
        <p:spPr>
          <a:xfrm>
            <a:off x="679451" y="4777065"/>
            <a:ext cx="5438775" cy="3908944"/>
          </a:xfrm>
          <a:prstGeom prst="rect">
            <a:avLst/>
          </a:prstGeom>
        </p:spPr>
        <p:txBody>
          <a:bodyPr vert="horz" lIns="92089" tIns="46045" rIns="92089" bIns="46045"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1" y="9429427"/>
            <a:ext cx="2946400" cy="497212"/>
          </a:xfrm>
          <a:prstGeom prst="rect">
            <a:avLst/>
          </a:prstGeom>
        </p:spPr>
        <p:txBody>
          <a:bodyPr vert="horz" lIns="92089" tIns="46045" rIns="92089" bIns="46045" rtlCol="0" anchor="b"/>
          <a:lstStyle>
            <a:lvl1pPr algn="l">
              <a:defRPr sz="1200"/>
            </a:lvl1pPr>
          </a:lstStyle>
          <a:p>
            <a:endParaRPr lang="de-DE"/>
          </a:p>
        </p:txBody>
      </p:sp>
      <p:sp>
        <p:nvSpPr>
          <p:cNvPr id="7" name="Foliennummernplatzhalter 6"/>
          <p:cNvSpPr>
            <a:spLocks noGrp="1"/>
          </p:cNvSpPr>
          <p:nvPr>
            <p:ph type="sldNum" sz="quarter" idx="5"/>
          </p:nvPr>
        </p:nvSpPr>
        <p:spPr>
          <a:xfrm>
            <a:off x="3849689" y="9429427"/>
            <a:ext cx="2946400" cy="497212"/>
          </a:xfrm>
          <a:prstGeom prst="rect">
            <a:avLst/>
          </a:prstGeom>
        </p:spPr>
        <p:txBody>
          <a:bodyPr vert="horz" lIns="92089" tIns="46045" rIns="92089" bIns="46045" rtlCol="0" anchor="b"/>
          <a:lstStyle>
            <a:lvl1pPr algn="r">
              <a:defRPr sz="1200"/>
            </a:lvl1pPr>
          </a:lstStyle>
          <a:p>
            <a:fld id="{0863DE36-EB10-418D-9A8E-1FE5C25B5D42}" type="slidenum">
              <a:rPr lang="de-DE" smtClean="0"/>
              <a:t>‹Nr.›</a:t>
            </a:fld>
            <a:endParaRPr lang="de-DE"/>
          </a:p>
        </p:txBody>
      </p:sp>
    </p:spTree>
    <p:extLst>
      <p:ext uri="{BB962C8B-B14F-4D97-AF65-F5344CB8AC3E}">
        <p14:creationId xmlns:p14="http://schemas.microsoft.com/office/powerpoint/2010/main" val="3536192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E3E9BCF6-1FA6-4508-AFBD-807AE4906E47}" type="datetimeFigureOut">
              <a:rPr lang="de-DE" smtClean="0"/>
              <a:t>21.11.2019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2312934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3E9BCF6-1FA6-4508-AFBD-807AE4906E47}" type="datetimeFigureOut">
              <a:rPr lang="de-DE" smtClean="0"/>
              <a:t>21.11.2019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993591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3E9BCF6-1FA6-4508-AFBD-807AE4906E47}" type="datetimeFigureOut">
              <a:rPr lang="de-DE" smtClean="0"/>
              <a:t>21.11.2019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897510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465263"/>
            <a:ext cx="9144000" cy="2387600"/>
          </a:xfrm>
        </p:spPr>
        <p:txBody>
          <a:bodyPr anchor="b"/>
          <a:lstStyle>
            <a:lvl1pPr algn="ctr">
              <a:defRPr sz="6000"/>
            </a:lvl1pPr>
          </a:lstStyle>
          <a:p>
            <a:r>
              <a:rPr lang="de-DE" dirty="0" smtClean="0"/>
              <a:t>Titelmasterformat durch Klicken bearbeiten</a:t>
            </a:r>
            <a:endParaRPr lang="de-AT" dirty="0"/>
          </a:p>
        </p:txBody>
      </p:sp>
      <p:sp>
        <p:nvSpPr>
          <p:cNvPr id="3" name="Untertitel 2"/>
          <p:cNvSpPr>
            <a:spLocks noGrp="1"/>
          </p:cNvSpPr>
          <p:nvPr>
            <p:ph type="subTitle" idx="1"/>
          </p:nvPr>
        </p:nvSpPr>
        <p:spPr>
          <a:xfrm>
            <a:off x="1524000" y="39449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97AB15BD-BA0F-4BA8-96CC-B0ECD05443E0}" type="datetimeFigureOut">
              <a:rPr lang="de-AT" smtClean="0"/>
              <a:t>21.11.2019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1173220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7AB15BD-BA0F-4BA8-96CC-B0ECD05443E0}" type="datetimeFigureOut">
              <a:rPr lang="de-AT" smtClean="0"/>
              <a:t>21.11.2019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4265876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97AB15BD-BA0F-4BA8-96CC-B0ECD05443E0}" type="datetimeFigureOut">
              <a:rPr lang="de-AT" smtClean="0"/>
              <a:t>21.11.2019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235278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97AB15BD-BA0F-4BA8-96CC-B0ECD05443E0}" type="datetimeFigureOut">
              <a:rPr lang="de-AT" smtClean="0"/>
              <a:t>21.11.2019</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2184847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97AB15BD-BA0F-4BA8-96CC-B0ECD05443E0}" type="datetimeFigureOut">
              <a:rPr lang="de-AT" smtClean="0"/>
              <a:t>21.11.2019</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3350994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97AB15BD-BA0F-4BA8-96CC-B0ECD05443E0}" type="datetimeFigureOut">
              <a:rPr lang="de-AT" smtClean="0"/>
              <a:t>21.11.2019</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2080999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7AB15BD-BA0F-4BA8-96CC-B0ECD05443E0}" type="datetimeFigureOut">
              <a:rPr lang="de-AT" smtClean="0"/>
              <a:t>21.11.2019</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37212053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7AB15BD-BA0F-4BA8-96CC-B0ECD05443E0}" type="datetimeFigureOut">
              <a:rPr lang="de-AT" smtClean="0"/>
              <a:t>21.11.2019</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3739838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E3E9BCF6-1FA6-4508-AFBD-807AE4906E47}" type="datetimeFigureOut">
              <a:rPr lang="de-DE" smtClean="0"/>
              <a:t>21.11.2019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7571778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97AB15BD-BA0F-4BA8-96CC-B0ECD05443E0}" type="datetimeFigureOut">
              <a:rPr lang="de-AT" smtClean="0"/>
              <a:t>21.11.2019</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467448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7AB15BD-BA0F-4BA8-96CC-B0ECD05443E0}" type="datetimeFigureOut">
              <a:rPr lang="de-AT" smtClean="0"/>
              <a:t>21.11.2019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2494711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97AB15BD-BA0F-4BA8-96CC-B0ECD05443E0}" type="datetimeFigureOut">
              <a:rPr lang="de-AT" smtClean="0"/>
              <a:t>21.11.2019</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7AF9D81E-99D6-44B2-B0AC-1D1F28649D8E}" type="slidenum">
              <a:rPr lang="de-AT" smtClean="0"/>
              <a:t>‹Nr.›</a:t>
            </a:fld>
            <a:endParaRPr lang="de-AT"/>
          </a:p>
        </p:txBody>
      </p:sp>
    </p:spTree>
    <p:extLst>
      <p:ext uri="{BB962C8B-B14F-4D97-AF65-F5344CB8AC3E}">
        <p14:creationId xmlns:p14="http://schemas.microsoft.com/office/powerpoint/2010/main" val="2779609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E3E9BCF6-1FA6-4508-AFBD-807AE4906E47}" type="datetimeFigureOut">
              <a:rPr lang="de-DE" smtClean="0"/>
              <a:t>21.11.2019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372813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E3E9BCF6-1FA6-4508-AFBD-807AE4906E47}" type="datetimeFigureOut">
              <a:rPr lang="de-DE" smtClean="0"/>
              <a:t>21.11.2019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311328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E3E9BCF6-1FA6-4508-AFBD-807AE4906E47}" type="datetimeFigureOut">
              <a:rPr lang="de-DE" smtClean="0"/>
              <a:t>21.11.2019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2769019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E3E9BCF6-1FA6-4508-AFBD-807AE4906E47}" type="datetimeFigureOut">
              <a:rPr lang="de-DE" smtClean="0"/>
              <a:t>21.11.2019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3270439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3E9BCF6-1FA6-4508-AFBD-807AE4906E47}" type="datetimeFigureOut">
              <a:rPr lang="de-DE" smtClean="0"/>
              <a:t>21.11.2019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3538363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3E9BCF6-1FA6-4508-AFBD-807AE4906E47}" type="datetimeFigureOut">
              <a:rPr lang="de-DE" smtClean="0"/>
              <a:t>21.11.2019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56650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E3E9BCF6-1FA6-4508-AFBD-807AE4906E47}" type="datetimeFigureOut">
              <a:rPr lang="de-DE" smtClean="0"/>
              <a:t>21.11.2019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4A6F1A0-5685-4AD0-885E-13C7C3B04ED3}" type="slidenum">
              <a:rPr lang="de-DE" smtClean="0"/>
              <a:t>‹Nr.›</a:t>
            </a:fld>
            <a:endParaRPr lang="de-DE"/>
          </a:p>
        </p:txBody>
      </p:sp>
    </p:spTree>
    <p:extLst>
      <p:ext uri="{BB962C8B-B14F-4D97-AF65-F5344CB8AC3E}">
        <p14:creationId xmlns:p14="http://schemas.microsoft.com/office/powerpoint/2010/main" val="346853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E9BCF6-1FA6-4508-AFBD-807AE4906E47}" type="datetimeFigureOut">
              <a:rPr lang="de-DE" smtClean="0"/>
              <a:t>21.11.2019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A6F1A0-5685-4AD0-885E-13C7C3B04ED3}" type="slidenum">
              <a:rPr lang="de-DE" smtClean="0"/>
              <a:t>‹Nr.›</a:t>
            </a:fld>
            <a:endParaRPr lang="de-DE"/>
          </a:p>
        </p:txBody>
      </p:sp>
    </p:spTree>
    <p:extLst>
      <p:ext uri="{BB962C8B-B14F-4D97-AF65-F5344CB8AC3E}">
        <p14:creationId xmlns:p14="http://schemas.microsoft.com/office/powerpoint/2010/main" val="33238046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hteck 7"/>
          <p:cNvSpPr/>
          <p:nvPr userDrawn="1"/>
        </p:nvSpPr>
        <p:spPr>
          <a:xfrm>
            <a:off x="0" y="-1"/>
            <a:ext cx="12192000" cy="1279525"/>
          </a:xfrm>
          <a:prstGeom prst="rect">
            <a:avLst/>
          </a:prstGeom>
          <a:solidFill>
            <a:srgbClr val="4B6A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3" name="Textplatzhalter 2"/>
          <p:cNvSpPr>
            <a:spLocks noGrp="1"/>
          </p:cNvSpPr>
          <p:nvPr>
            <p:ph type="body" idx="1"/>
          </p:nvPr>
        </p:nvSpPr>
        <p:spPr>
          <a:xfrm>
            <a:off x="838200" y="1414263"/>
            <a:ext cx="10515600" cy="4762700"/>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AB15BD-BA0F-4BA8-96CC-B0ECD05443E0}" type="datetimeFigureOut">
              <a:rPr lang="de-AT" smtClean="0"/>
              <a:t>21.11.2019</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9D81E-99D6-44B2-B0AC-1D1F28649D8E}" type="slidenum">
              <a:rPr lang="de-AT" smtClean="0"/>
              <a:t>‹Nr.›</a:t>
            </a:fld>
            <a:endParaRPr lang="de-AT"/>
          </a:p>
        </p:txBody>
      </p:sp>
      <p:sp>
        <p:nvSpPr>
          <p:cNvPr id="9" name="Rechteck 8"/>
          <p:cNvSpPr/>
          <p:nvPr userDrawn="1"/>
        </p:nvSpPr>
        <p:spPr>
          <a:xfrm>
            <a:off x="0" y="312737"/>
            <a:ext cx="12192000" cy="45719"/>
          </a:xfrm>
          <a:prstGeom prst="rect">
            <a:avLst/>
          </a:prstGeom>
          <a:solidFill>
            <a:srgbClr val="243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0" name="Rechteck 9"/>
          <p:cNvSpPr/>
          <p:nvPr userDrawn="1"/>
        </p:nvSpPr>
        <p:spPr>
          <a:xfrm>
            <a:off x="0" y="220663"/>
            <a:ext cx="12191999" cy="92074"/>
          </a:xfrm>
          <a:prstGeom prst="rect">
            <a:avLst/>
          </a:prstGeom>
          <a:solidFill>
            <a:srgbClr val="6E73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p:cNvSpPr/>
          <p:nvPr userDrawn="1"/>
        </p:nvSpPr>
        <p:spPr>
          <a:xfrm>
            <a:off x="0" y="0"/>
            <a:ext cx="12191999" cy="220662"/>
          </a:xfrm>
          <a:prstGeom prst="rect">
            <a:avLst/>
          </a:prstGeom>
          <a:solidFill>
            <a:srgbClr val="A4B1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p:cNvSpPr/>
          <p:nvPr userDrawn="1"/>
        </p:nvSpPr>
        <p:spPr>
          <a:xfrm>
            <a:off x="0" y="998536"/>
            <a:ext cx="12192000" cy="19367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platzhalter 1"/>
          <p:cNvSpPr>
            <a:spLocks noGrp="1"/>
          </p:cNvSpPr>
          <p:nvPr>
            <p:ph type="title"/>
          </p:nvPr>
        </p:nvSpPr>
        <p:spPr>
          <a:xfrm>
            <a:off x="838200" y="460375"/>
            <a:ext cx="9915525" cy="434975"/>
          </a:xfrm>
          <a:prstGeom prst="rect">
            <a:avLst/>
          </a:prstGeom>
        </p:spPr>
        <p:txBody>
          <a:bodyPr vert="horz" lIns="91440" tIns="45720" rIns="91440" bIns="45720" rtlCol="0" anchor="ctr">
            <a:noAutofit/>
          </a:bodyPr>
          <a:lstStyle/>
          <a:p>
            <a:r>
              <a:rPr lang="de-DE" dirty="0" smtClean="0"/>
              <a:t>Titelmasterformat durch Klicken bearbeiten</a:t>
            </a:r>
            <a:endParaRPr lang="de-AT" dirty="0"/>
          </a:p>
        </p:txBody>
      </p:sp>
      <p:pic>
        <p:nvPicPr>
          <p:cNvPr id="14" name="Grafik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1175415" y="134739"/>
            <a:ext cx="833019" cy="989211"/>
          </a:xfrm>
          <a:prstGeom prst="rect">
            <a:avLst/>
          </a:prstGeom>
        </p:spPr>
      </p:pic>
    </p:spTree>
    <p:extLst>
      <p:ext uri="{BB962C8B-B14F-4D97-AF65-F5344CB8AC3E}">
        <p14:creationId xmlns:p14="http://schemas.microsoft.com/office/powerpoint/2010/main" val="636826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chemeClr val="bg1">
              <a:lumMod val="9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mailto:fdisk@feuerwehr.gv.at"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b="1" dirty="0" smtClean="0">
                <a:solidFill>
                  <a:schemeClr val="tx1"/>
                </a:solidFill>
              </a:rPr>
              <a:t>FDISK</a:t>
            </a:r>
            <a:endParaRPr lang="de-DE" b="1" dirty="0">
              <a:solidFill>
                <a:schemeClr val="tx1"/>
              </a:solidFill>
            </a:endParaRPr>
          </a:p>
        </p:txBody>
      </p:sp>
      <p:sp>
        <p:nvSpPr>
          <p:cNvPr id="3" name="Untertitel 2"/>
          <p:cNvSpPr>
            <a:spLocks noGrp="1"/>
          </p:cNvSpPr>
          <p:nvPr>
            <p:ph type="subTitle" idx="1"/>
          </p:nvPr>
        </p:nvSpPr>
        <p:spPr/>
        <p:txBody>
          <a:bodyPr/>
          <a:lstStyle/>
          <a:p>
            <a:r>
              <a:rPr lang="de-DE" dirty="0" smtClean="0"/>
              <a:t>23. </a:t>
            </a:r>
            <a:r>
              <a:rPr lang="de-DE" dirty="0" smtClean="0"/>
              <a:t>November </a:t>
            </a:r>
            <a:r>
              <a:rPr lang="de-DE" dirty="0" smtClean="0"/>
              <a:t>2019</a:t>
            </a:r>
            <a:endParaRPr lang="de-DE" dirty="0"/>
          </a:p>
        </p:txBody>
      </p:sp>
    </p:spTree>
    <p:extLst>
      <p:ext uri="{BB962C8B-B14F-4D97-AF65-F5344CB8AC3E}">
        <p14:creationId xmlns:p14="http://schemas.microsoft.com/office/powerpoint/2010/main" val="4286444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Vorüberlegungen</a:t>
            </a:r>
            <a:endParaRPr lang="de-DE" dirty="0"/>
          </a:p>
        </p:txBody>
      </p:sp>
      <p:sp>
        <p:nvSpPr>
          <p:cNvPr id="3" name="Inhaltsplatzhalter 2"/>
          <p:cNvSpPr>
            <a:spLocks noGrp="1"/>
          </p:cNvSpPr>
          <p:nvPr>
            <p:ph idx="1"/>
          </p:nvPr>
        </p:nvSpPr>
        <p:spPr/>
        <p:txBody>
          <a:bodyPr>
            <a:normAutofit/>
          </a:bodyPr>
          <a:lstStyle/>
          <a:p>
            <a:r>
              <a:rPr lang="de-AT" b="1" dirty="0">
                <a:solidFill>
                  <a:srgbClr val="FF5050"/>
                </a:solidFill>
                <a:effectLst>
                  <a:outerShdw blurRad="38100" dist="38100" dir="2700000" algn="tl">
                    <a:srgbClr val="000000">
                      <a:alpha val="43137"/>
                    </a:srgbClr>
                  </a:outerShdw>
                </a:effectLst>
              </a:rPr>
              <a:t>FDISK ist im Vollbetrieb </a:t>
            </a:r>
            <a:r>
              <a:rPr lang="de-AT" dirty="0" smtClean="0"/>
              <a:t>– wir müssen eine Lösung finden welche den Austausch von „Motor, Getriebe, Reifen bis hin zum gesamten Chassis“ während voller Fahrt auf der Autobahn ermöglicht. Der volle Funktionsumfang soll zu jedem Projektzeitpunkt erhalten bleiben.</a:t>
            </a:r>
          </a:p>
          <a:p>
            <a:r>
              <a:rPr lang="de-AT" b="1" dirty="0">
                <a:solidFill>
                  <a:srgbClr val="FF5050"/>
                </a:solidFill>
                <a:effectLst>
                  <a:outerShdw blurRad="38100" dist="38100" dir="2700000" algn="tl">
                    <a:srgbClr val="000000">
                      <a:alpha val="43137"/>
                    </a:srgbClr>
                  </a:outerShdw>
                </a:effectLst>
              </a:rPr>
              <a:t>FDISK ist riesig groß </a:t>
            </a:r>
            <a:r>
              <a:rPr lang="de-AT" dirty="0" smtClean="0"/>
              <a:t>– weit über 30 Mannjahre an Entwicklungsleistung, mehrere Millionen Euro Investitionskosten. Alles auf einmal würde jedes Budget sprengen und nie fertig werden.</a:t>
            </a:r>
          </a:p>
          <a:p>
            <a:r>
              <a:rPr lang="de-AT" dirty="0" smtClean="0"/>
              <a:t>FDISK soll </a:t>
            </a:r>
            <a:r>
              <a:rPr lang="de-AT" b="1" dirty="0">
                <a:solidFill>
                  <a:srgbClr val="FF5050"/>
                </a:solidFill>
                <a:effectLst>
                  <a:outerShdw blurRad="38100" dist="38100" dir="2700000" algn="tl">
                    <a:srgbClr val="000000">
                      <a:alpha val="43137"/>
                    </a:srgbClr>
                  </a:outerShdw>
                </a:effectLst>
              </a:rPr>
              <a:t>breiter aufgestellt </a:t>
            </a:r>
            <a:r>
              <a:rPr lang="de-AT" dirty="0" smtClean="0"/>
              <a:t>werden – der Druck auf einzelne Akteure soll reduziert und besser verteilt werden.</a:t>
            </a:r>
          </a:p>
          <a:p>
            <a:r>
              <a:rPr lang="de-AT" dirty="0" smtClean="0"/>
              <a:t>FDISK soll </a:t>
            </a:r>
            <a:r>
              <a:rPr lang="de-AT" b="1" dirty="0">
                <a:solidFill>
                  <a:srgbClr val="FF5050"/>
                </a:solidFill>
                <a:effectLst>
                  <a:outerShdw blurRad="38100" dist="38100" dir="2700000" algn="tl">
                    <a:srgbClr val="000000">
                      <a:alpha val="43137"/>
                    </a:srgbClr>
                  </a:outerShdw>
                </a:effectLst>
              </a:rPr>
              <a:t>wirklich modular </a:t>
            </a:r>
            <a:r>
              <a:rPr lang="de-AT" dirty="0" smtClean="0"/>
              <a:t>werden – wir wollen den Monolithen brechen und innovativ in die Zukunft gehen.</a:t>
            </a:r>
          </a:p>
          <a:p>
            <a:endParaRPr lang="de-DE" dirty="0"/>
          </a:p>
        </p:txBody>
      </p:sp>
    </p:spTree>
    <p:extLst>
      <p:ext uri="{BB962C8B-B14F-4D97-AF65-F5344CB8AC3E}">
        <p14:creationId xmlns:p14="http://schemas.microsoft.com/office/powerpoint/2010/main" val="40671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Was ist der konkrete Plan?</a:t>
            </a:r>
            <a:endParaRPr lang="de-DE" dirty="0"/>
          </a:p>
        </p:txBody>
      </p:sp>
      <p:sp>
        <p:nvSpPr>
          <p:cNvPr id="3" name="Inhaltsplatzhalter 2"/>
          <p:cNvSpPr>
            <a:spLocks noGrp="1"/>
          </p:cNvSpPr>
          <p:nvPr>
            <p:ph idx="1"/>
          </p:nvPr>
        </p:nvSpPr>
        <p:spPr>
          <a:xfrm>
            <a:off x="838200" y="1414262"/>
            <a:ext cx="10515600" cy="5145287"/>
          </a:xfrm>
        </p:spPr>
        <p:txBody>
          <a:bodyPr/>
          <a:lstStyle/>
          <a:p>
            <a:r>
              <a:rPr lang="de-AT" dirty="0" smtClean="0"/>
              <a:t>Beginnend bei den Kernaufgaben (Hauptanwendungsfälle) der Feuerwehren </a:t>
            </a:r>
            <a:r>
              <a:rPr lang="de-AT" b="1" dirty="0">
                <a:solidFill>
                  <a:srgbClr val="FF5050"/>
                </a:solidFill>
                <a:effectLst>
                  <a:outerShdw blurRad="38100" dist="38100" dir="2700000" algn="tl">
                    <a:srgbClr val="000000">
                      <a:alpha val="43137"/>
                    </a:srgbClr>
                  </a:outerShdw>
                </a:effectLst>
              </a:rPr>
              <a:t>FDISK modular neu entwickeln </a:t>
            </a:r>
            <a:r>
              <a:rPr lang="de-AT" dirty="0" smtClean="0"/>
              <a:t>– teilweise Neuerungen auch in FDISK 1.x retourführen zur Gewährleistung der vollen Verfügbarkeit.</a:t>
            </a:r>
          </a:p>
          <a:p>
            <a:r>
              <a:rPr lang="de-AT" dirty="0" smtClean="0"/>
              <a:t>Grundlage stellt eine </a:t>
            </a:r>
            <a:r>
              <a:rPr lang="de-AT" b="1" dirty="0">
                <a:solidFill>
                  <a:srgbClr val="FF5050"/>
                </a:solidFill>
                <a:effectLst>
                  <a:outerShdw blurRad="38100" dist="38100" dir="2700000" algn="tl">
                    <a:srgbClr val="000000">
                      <a:alpha val="43137"/>
                    </a:srgbClr>
                  </a:outerShdw>
                </a:effectLst>
              </a:rPr>
              <a:t>gemeinsame neue Benutzeridentifizierung und –</a:t>
            </a:r>
            <a:r>
              <a:rPr lang="de-AT" b="1" dirty="0" err="1">
                <a:solidFill>
                  <a:srgbClr val="FF5050"/>
                </a:solidFill>
                <a:effectLst>
                  <a:outerShdw blurRad="38100" dist="38100" dir="2700000" algn="tl">
                    <a:srgbClr val="000000">
                      <a:alpha val="43137"/>
                    </a:srgbClr>
                  </a:outerShdw>
                </a:effectLst>
              </a:rPr>
              <a:t>berechtigung</a:t>
            </a:r>
            <a:r>
              <a:rPr lang="de-AT" dirty="0" smtClean="0"/>
              <a:t> für FDISK 1.x und 2.0 dar. Der Wechsel zwischen den FDISK-Welten ist zwar optisch nicht zu verheimlichen aber es ist keine zweite Anmeldung erforderlich.</a:t>
            </a:r>
            <a:endParaRPr lang="de-DE" dirty="0" smtClean="0"/>
          </a:p>
          <a:p>
            <a:r>
              <a:rPr lang="de-AT" dirty="0" smtClean="0"/>
              <a:t>Für identifizierte Anwendungsfälle wird eine neue Oberfläche mit </a:t>
            </a:r>
            <a:r>
              <a:rPr lang="de-AT" b="1" dirty="0">
                <a:solidFill>
                  <a:srgbClr val="FF5050"/>
                </a:solidFill>
                <a:effectLst>
                  <a:outerShdw blurRad="38100" dist="38100" dir="2700000" algn="tl">
                    <a:srgbClr val="000000">
                      <a:alpha val="43137"/>
                    </a:srgbClr>
                  </a:outerShdw>
                </a:effectLst>
              </a:rPr>
              <a:t>modernem Layout und Bedienkonzept </a:t>
            </a:r>
            <a:r>
              <a:rPr lang="de-AT" dirty="0" smtClean="0"/>
              <a:t>angestrebt.</a:t>
            </a:r>
          </a:p>
          <a:p>
            <a:r>
              <a:rPr lang="de-AT" dirty="0" smtClean="0"/>
              <a:t>Stärkerer Fokus auf Anwendungsfälle zur </a:t>
            </a:r>
            <a:r>
              <a:rPr lang="de-AT" b="1" dirty="0" smtClean="0">
                <a:solidFill>
                  <a:srgbClr val="FF5050"/>
                </a:solidFill>
                <a:effectLst>
                  <a:outerShdw blurRad="38100" dist="38100" dir="2700000" algn="tl">
                    <a:srgbClr val="000000">
                      <a:alpha val="43137"/>
                    </a:srgbClr>
                  </a:outerShdw>
                </a:effectLst>
              </a:rPr>
              <a:t>Selbstverwaltung</a:t>
            </a:r>
            <a:r>
              <a:rPr lang="de-AT" dirty="0" smtClean="0"/>
              <a:t> bzw. </a:t>
            </a:r>
            <a:r>
              <a:rPr lang="de-AT" b="1" dirty="0" smtClean="0">
                <a:solidFill>
                  <a:srgbClr val="FF5050"/>
                </a:solidFill>
                <a:effectLst>
                  <a:outerShdw blurRad="38100" dist="38100" dir="2700000" algn="tl">
                    <a:srgbClr val="000000">
                      <a:alpha val="43137"/>
                    </a:srgbClr>
                  </a:outerShdw>
                </a:effectLst>
              </a:rPr>
              <a:t>Erleichterung der täglichen Arbeiten </a:t>
            </a:r>
            <a:r>
              <a:rPr lang="de-AT" dirty="0" smtClean="0"/>
              <a:t>mit FDISK für die Benutzer</a:t>
            </a:r>
          </a:p>
          <a:p>
            <a:endParaRPr lang="de-AT" dirty="0" smtClean="0"/>
          </a:p>
        </p:txBody>
      </p:sp>
    </p:spTree>
    <p:extLst>
      <p:ext uri="{BB962C8B-B14F-4D97-AF65-F5344CB8AC3E}">
        <p14:creationId xmlns:p14="http://schemas.microsoft.com/office/powerpoint/2010/main" val="309733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AT" dirty="0" smtClean="0">
                <a:solidFill>
                  <a:schemeClr val="tx1"/>
                </a:solidFill>
              </a:rPr>
              <a:t>FDISK 2.0</a:t>
            </a:r>
            <a:endParaRPr lang="de-DE" dirty="0">
              <a:solidFill>
                <a:schemeClr val="tx1"/>
              </a:solidFill>
            </a:endParaRPr>
          </a:p>
        </p:txBody>
      </p:sp>
      <p:sp>
        <p:nvSpPr>
          <p:cNvPr id="5" name="Untertitel 4"/>
          <p:cNvSpPr>
            <a:spLocks noGrp="1"/>
          </p:cNvSpPr>
          <p:nvPr>
            <p:ph type="subTitle" idx="1"/>
          </p:nvPr>
        </p:nvSpPr>
        <p:spPr/>
        <p:txBody>
          <a:bodyPr/>
          <a:lstStyle/>
          <a:p>
            <a:r>
              <a:rPr lang="de-AT" dirty="0" smtClean="0"/>
              <a:t>…die Vision</a:t>
            </a:r>
            <a:endParaRPr lang="de-DE" dirty="0"/>
          </a:p>
        </p:txBody>
      </p:sp>
    </p:spTree>
    <p:extLst>
      <p:ext uri="{BB962C8B-B14F-4D97-AF65-F5344CB8AC3E}">
        <p14:creationId xmlns:p14="http://schemas.microsoft.com/office/powerpoint/2010/main" val="13515744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Das Mitglied und dessen Aufgaben im Mittelpunkt</a:t>
            </a:r>
            <a:endParaRPr lang="de-DE" dirty="0"/>
          </a:p>
        </p:txBody>
      </p:sp>
      <p:pic>
        <p:nvPicPr>
          <p:cNvPr id="4" name="Inhaltsplatzhalter 12">
            <a:extLst>
              <a:ext uri="{FF2B5EF4-FFF2-40B4-BE49-F238E27FC236}">
                <a16:creationId xmlns:a16="http://schemas.microsoft.com/office/drawing/2014/main" id="{983D6A96-1496-A046-A3E4-323251C5B5B6}"/>
              </a:ext>
            </a:extLst>
          </p:cNvPr>
          <p:cNvPicPr>
            <a:picLocks noGrp="1" noChangeAspect="1"/>
          </p:cNvPicPr>
          <p:nvPr>
            <p:ph sz="half" idx="1"/>
          </p:nvPr>
        </p:nvPicPr>
        <p:blipFill>
          <a:blip r:embed="rId2"/>
          <a:stretch>
            <a:fillRect/>
          </a:stretch>
        </p:blipFill>
        <p:spPr>
          <a:xfrm>
            <a:off x="1445846" y="1430897"/>
            <a:ext cx="8569139" cy="5141484"/>
          </a:xfrm>
        </p:spPr>
      </p:pic>
    </p:spTree>
    <p:extLst>
      <p:ext uri="{BB962C8B-B14F-4D97-AF65-F5344CB8AC3E}">
        <p14:creationId xmlns:p14="http://schemas.microsoft.com/office/powerpoint/2010/main" val="1303411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stretch>
            <a:fillRect/>
          </a:stretch>
        </p:blipFill>
        <p:spPr>
          <a:xfrm>
            <a:off x="731587" y="1276350"/>
            <a:ext cx="10907964" cy="5511906"/>
          </a:xfrm>
          <a:prstGeom prst="rect">
            <a:avLst/>
          </a:prstGeom>
        </p:spPr>
      </p:pic>
      <p:sp>
        <p:nvSpPr>
          <p:cNvPr id="2" name="Titel 1"/>
          <p:cNvSpPr>
            <a:spLocks noGrp="1"/>
          </p:cNvSpPr>
          <p:nvPr>
            <p:ph type="title"/>
          </p:nvPr>
        </p:nvSpPr>
        <p:spPr/>
        <p:txBody>
          <a:bodyPr/>
          <a:lstStyle/>
          <a:p>
            <a:r>
              <a:rPr lang="de-AT" dirty="0" smtClean="0"/>
              <a:t>Neue Oberfläche</a:t>
            </a:r>
            <a:endParaRPr lang="de-DE" dirty="0"/>
          </a:p>
        </p:txBody>
      </p:sp>
      <p:pic>
        <p:nvPicPr>
          <p:cNvPr id="4" name="Grafik 3"/>
          <p:cNvPicPr>
            <a:picLocks noChangeAspect="1"/>
          </p:cNvPicPr>
          <p:nvPr/>
        </p:nvPicPr>
        <p:blipFill>
          <a:blip r:embed="rId3"/>
          <a:stretch>
            <a:fillRect/>
          </a:stretch>
        </p:blipFill>
        <p:spPr>
          <a:xfrm>
            <a:off x="838200" y="1371599"/>
            <a:ext cx="10699865" cy="5301735"/>
          </a:xfrm>
          <a:prstGeom prst="rect">
            <a:avLst/>
          </a:prstGeom>
        </p:spPr>
      </p:pic>
    </p:spTree>
    <p:extLst>
      <p:ext uri="{BB962C8B-B14F-4D97-AF65-F5344CB8AC3E}">
        <p14:creationId xmlns:p14="http://schemas.microsoft.com/office/powerpoint/2010/main" val="271818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err="1" smtClean="0"/>
              <a:t>Responsive</a:t>
            </a:r>
            <a:r>
              <a:rPr lang="de-AT" dirty="0" smtClean="0"/>
              <a:t> und universell verwendbar</a:t>
            </a:r>
            <a:endParaRPr lang="de-DE" dirty="0"/>
          </a:p>
        </p:txBody>
      </p:sp>
      <p:pic>
        <p:nvPicPr>
          <p:cNvPr id="4" name="Inhaltsplatzhalter 4">
            <a:extLst>
              <a:ext uri="{FF2B5EF4-FFF2-40B4-BE49-F238E27FC236}">
                <a16:creationId xmlns:a16="http://schemas.microsoft.com/office/drawing/2014/main" id="{A11B7E98-58A0-2C4E-95DF-E62AB000E416}"/>
              </a:ext>
            </a:extLst>
          </p:cNvPr>
          <p:cNvPicPr>
            <a:picLocks noGrp="1" noChangeAspect="1"/>
          </p:cNvPicPr>
          <p:nvPr>
            <p:ph idx="1"/>
          </p:nvPr>
        </p:nvPicPr>
        <p:blipFill>
          <a:blip r:embed="rId2"/>
          <a:stretch>
            <a:fillRect/>
          </a:stretch>
        </p:blipFill>
        <p:spPr>
          <a:xfrm>
            <a:off x="699550" y="1484363"/>
            <a:ext cx="10192823" cy="5136183"/>
          </a:xfrm>
        </p:spPr>
      </p:pic>
    </p:spTree>
    <p:extLst>
      <p:ext uri="{BB962C8B-B14F-4D97-AF65-F5344CB8AC3E}">
        <p14:creationId xmlns:p14="http://schemas.microsoft.com/office/powerpoint/2010/main" val="1337612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AT" dirty="0" smtClean="0">
                <a:solidFill>
                  <a:schemeClr val="tx1"/>
                </a:solidFill>
              </a:rPr>
              <a:t>Ein weiter Weg</a:t>
            </a:r>
            <a:endParaRPr lang="de-DE" dirty="0">
              <a:solidFill>
                <a:schemeClr val="tx1"/>
              </a:solidFill>
            </a:endParaRPr>
          </a:p>
        </p:txBody>
      </p:sp>
      <p:sp>
        <p:nvSpPr>
          <p:cNvPr id="2" name="Untertitel 1"/>
          <p:cNvSpPr>
            <a:spLocks noGrp="1"/>
          </p:cNvSpPr>
          <p:nvPr>
            <p:ph type="subTitle" idx="1"/>
          </p:nvPr>
        </p:nvSpPr>
        <p:spPr/>
        <p:txBody>
          <a:bodyPr/>
          <a:lstStyle/>
          <a:p>
            <a:endParaRPr lang="de-DE"/>
          </a:p>
        </p:txBody>
      </p:sp>
    </p:spTree>
    <p:extLst>
      <p:ext uri="{BB962C8B-B14F-4D97-AF65-F5344CB8AC3E}">
        <p14:creationId xmlns:p14="http://schemas.microsoft.com/office/powerpoint/2010/main" val="3994803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324196" y="1562793"/>
            <a:ext cx="11521439" cy="4871258"/>
            <a:chOff x="683941" y="327102"/>
            <a:chExt cx="10824117" cy="5858109"/>
          </a:xfrm>
        </p:grpSpPr>
        <p:sp>
          <p:nvSpPr>
            <p:cNvPr id="4" name="Rechteck 3">
              <a:extLst>
                <a:ext uri="{FF2B5EF4-FFF2-40B4-BE49-F238E27FC236}">
                  <a16:creationId xmlns:a16="http://schemas.microsoft.com/office/drawing/2014/main" id="{D968F1EB-D061-1744-B775-97DA524BEBE1}"/>
                </a:ext>
              </a:extLst>
            </p:cNvPr>
            <p:cNvSpPr/>
            <p:nvPr/>
          </p:nvSpPr>
          <p:spPr>
            <a:xfrm>
              <a:off x="6765073" y="1060294"/>
              <a:ext cx="2111299" cy="119225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Benutzeroberfläche</a:t>
              </a:r>
            </a:p>
          </p:txBody>
        </p:sp>
        <p:sp>
          <p:nvSpPr>
            <p:cNvPr id="5" name="Rechteck 4">
              <a:extLst>
                <a:ext uri="{FF2B5EF4-FFF2-40B4-BE49-F238E27FC236}">
                  <a16:creationId xmlns:a16="http://schemas.microsoft.com/office/drawing/2014/main" id="{753D74DA-ABAD-124F-8121-D60D6A3526A5}"/>
                </a:ext>
              </a:extLst>
            </p:cNvPr>
            <p:cNvSpPr/>
            <p:nvPr/>
          </p:nvSpPr>
          <p:spPr>
            <a:xfrm>
              <a:off x="6765072" y="3623218"/>
              <a:ext cx="4742985" cy="7434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Datenbankzugriff</a:t>
              </a:r>
            </a:p>
          </p:txBody>
        </p:sp>
        <p:sp>
          <p:nvSpPr>
            <p:cNvPr id="6" name="Rechteck 5">
              <a:extLst>
                <a:ext uri="{FF2B5EF4-FFF2-40B4-BE49-F238E27FC236}">
                  <a16:creationId xmlns:a16="http://schemas.microsoft.com/office/drawing/2014/main" id="{4788DBEB-5847-1E43-B69F-AAA6D32DD52E}"/>
                </a:ext>
              </a:extLst>
            </p:cNvPr>
            <p:cNvSpPr/>
            <p:nvPr/>
          </p:nvSpPr>
          <p:spPr>
            <a:xfrm>
              <a:off x="683941" y="4713250"/>
              <a:ext cx="10824117" cy="14719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Datenbank</a:t>
              </a:r>
            </a:p>
          </p:txBody>
        </p:sp>
        <p:sp>
          <p:nvSpPr>
            <p:cNvPr id="7" name="Rechteck 6">
              <a:extLst>
                <a:ext uri="{FF2B5EF4-FFF2-40B4-BE49-F238E27FC236}">
                  <a16:creationId xmlns:a16="http://schemas.microsoft.com/office/drawing/2014/main" id="{05E4C85C-8AB3-B24C-81D5-90E78A85A5C0}"/>
                </a:ext>
              </a:extLst>
            </p:cNvPr>
            <p:cNvSpPr/>
            <p:nvPr/>
          </p:nvSpPr>
          <p:spPr>
            <a:xfrm>
              <a:off x="683942" y="1060294"/>
              <a:ext cx="5166732" cy="330633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Benutzeroberfläche gemischt mit </a:t>
              </a:r>
            </a:p>
            <a:p>
              <a:pPr algn="ctr"/>
              <a:r>
                <a:rPr lang="de-DE" dirty="0"/>
                <a:t>Geschäftslogik &amp;</a:t>
              </a:r>
            </a:p>
            <a:p>
              <a:pPr algn="ctr"/>
              <a:r>
                <a:rPr lang="de-DE" dirty="0"/>
                <a:t>Datenbankzugriff</a:t>
              </a:r>
            </a:p>
          </p:txBody>
        </p:sp>
        <p:sp>
          <p:nvSpPr>
            <p:cNvPr id="8" name="Rechteck 7">
              <a:extLst>
                <a:ext uri="{FF2B5EF4-FFF2-40B4-BE49-F238E27FC236}">
                  <a16:creationId xmlns:a16="http://schemas.microsoft.com/office/drawing/2014/main" id="{75DE8639-FACE-BB41-A3EF-B425104BB1C6}"/>
                </a:ext>
              </a:extLst>
            </p:cNvPr>
            <p:cNvSpPr/>
            <p:nvPr/>
          </p:nvSpPr>
          <p:spPr>
            <a:xfrm>
              <a:off x="6765073" y="2533186"/>
              <a:ext cx="4742985" cy="74341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Geschäftslogik</a:t>
              </a:r>
            </a:p>
          </p:txBody>
        </p:sp>
        <p:sp>
          <p:nvSpPr>
            <p:cNvPr id="9" name="Rechteck 8">
              <a:extLst>
                <a:ext uri="{FF2B5EF4-FFF2-40B4-BE49-F238E27FC236}">
                  <a16:creationId xmlns:a16="http://schemas.microsoft.com/office/drawing/2014/main" id="{235DCD2C-4941-CD44-A8A4-A738BFB32685}"/>
                </a:ext>
              </a:extLst>
            </p:cNvPr>
            <p:cNvSpPr/>
            <p:nvPr/>
          </p:nvSpPr>
          <p:spPr>
            <a:xfrm>
              <a:off x="9210907" y="1060294"/>
              <a:ext cx="2297149" cy="119596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Schnittstellen zu</a:t>
              </a:r>
            </a:p>
            <a:p>
              <a:pPr algn="ctr"/>
              <a:r>
                <a:rPr lang="de-DE" dirty="0"/>
                <a:t>Drittsystemen</a:t>
              </a:r>
            </a:p>
          </p:txBody>
        </p:sp>
        <p:cxnSp>
          <p:nvCxnSpPr>
            <p:cNvPr id="11" name="Gerade Verbindung 10">
              <a:extLst>
                <a:ext uri="{FF2B5EF4-FFF2-40B4-BE49-F238E27FC236}">
                  <a16:creationId xmlns:a16="http://schemas.microsoft.com/office/drawing/2014/main" id="{C6BC6B5F-B859-FE41-83C3-E658A94C98E3}"/>
                </a:ext>
              </a:extLst>
            </p:cNvPr>
            <p:cNvCxnSpPr>
              <a:cxnSpLocks/>
            </p:cNvCxnSpPr>
            <p:nvPr/>
          </p:nvCxnSpPr>
          <p:spPr>
            <a:xfrm>
              <a:off x="6341327" y="327102"/>
              <a:ext cx="0" cy="4386148"/>
            </a:xfrm>
            <a:prstGeom prst="line">
              <a:avLst/>
            </a:prstGeom>
            <a:ln w="285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FEF9A59D-27E5-7A49-A5AF-A7C399C709C6}"/>
                </a:ext>
              </a:extLst>
            </p:cNvPr>
            <p:cNvSpPr txBox="1"/>
            <p:nvPr/>
          </p:nvSpPr>
          <p:spPr>
            <a:xfrm>
              <a:off x="2519779" y="380399"/>
              <a:ext cx="1613209" cy="703243"/>
            </a:xfrm>
            <a:prstGeom prst="rect">
              <a:avLst/>
            </a:prstGeom>
            <a:noFill/>
          </p:spPr>
          <p:txBody>
            <a:bodyPr wrap="none" rtlCol="0">
              <a:spAutoFit/>
            </a:bodyPr>
            <a:lstStyle/>
            <a:p>
              <a:r>
                <a:rPr lang="de-DE" sz="3200" dirty="0"/>
                <a:t>FDISK </a:t>
              </a:r>
              <a:r>
                <a:rPr lang="de-DE" sz="3200" dirty="0" smtClean="0"/>
                <a:t>1.x</a:t>
              </a:r>
              <a:endParaRPr lang="de-DE" sz="3200" dirty="0"/>
            </a:p>
          </p:txBody>
        </p:sp>
        <p:sp>
          <p:nvSpPr>
            <p:cNvPr id="14" name="Textfeld 13">
              <a:extLst>
                <a:ext uri="{FF2B5EF4-FFF2-40B4-BE49-F238E27FC236}">
                  <a16:creationId xmlns:a16="http://schemas.microsoft.com/office/drawing/2014/main" id="{51ED2562-DCAE-F84B-8A49-255A4685D719}"/>
                </a:ext>
              </a:extLst>
            </p:cNvPr>
            <p:cNvSpPr txBox="1"/>
            <p:nvPr/>
          </p:nvSpPr>
          <p:spPr>
            <a:xfrm>
              <a:off x="8025558" y="380401"/>
              <a:ext cx="1641823" cy="703243"/>
            </a:xfrm>
            <a:prstGeom prst="rect">
              <a:avLst/>
            </a:prstGeom>
            <a:noFill/>
          </p:spPr>
          <p:txBody>
            <a:bodyPr wrap="none" rtlCol="0">
              <a:spAutoFit/>
            </a:bodyPr>
            <a:lstStyle/>
            <a:p>
              <a:r>
                <a:rPr lang="de-DE" sz="3200" dirty="0"/>
                <a:t>FDISK </a:t>
              </a:r>
              <a:r>
                <a:rPr lang="de-DE" sz="3200" dirty="0" smtClean="0"/>
                <a:t>2.0</a:t>
              </a:r>
              <a:endParaRPr lang="de-DE" sz="3200" dirty="0"/>
            </a:p>
          </p:txBody>
        </p:sp>
      </p:grpSp>
      <p:sp>
        <p:nvSpPr>
          <p:cNvPr id="15" name="Titel 1"/>
          <p:cNvSpPr>
            <a:spLocks noGrp="1"/>
          </p:cNvSpPr>
          <p:nvPr>
            <p:ph type="title"/>
          </p:nvPr>
        </p:nvSpPr>
        <p:spPr>
          <a:xfrm>
            <a:off x="838200" y="460375"/>
            <a:ext cx="9915525" cy="434975"/>
          </a:xfrm>
        </p:spPr>
        <p:txBody>
          <a:bodyPr/>
          <a:lstStyle/>
          <a:p>
            <a:r>
              <a:rPr lang="de-AT" dirty="0" smtClean="0"/>
              <a:t>Technischer Vergleich ALT und NEU</a:t>
            </a:r>
            <a:endParaRPr lang="de-DE" dirty="0"/>
          </a:p>
        </p:txBody>
      </p:sp>
    </p:spTree>
    <p:extLst>
      <p:ext uri="{BB962C8B-B14F-4D97-AF65-F5344CB8AC3E}">
        <p14:creationId xmlns:p14="http://schemas.microsoft.com/office/powerpoint/2010/main" val="106501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Zeitplan</a:t>
            </a:r>
            <a:endParaRPr lang="de-DE" dirty="0"/>
          </a:p>
        </p:txBody>
      </p:sp>
      <p:sp>
        <p:nvSpPr>
          <p:cNvPr id="3" name="Inhaltsplatzhalter 2"/>
          <p:cNvSpPr>
            <a:spLocks noGrp="1"/>
          </p:cNvSpPr>
          <p:nvPr>
            <p:ph idx="1"/>
          </p:nvPr>
        </p:nvSpPr>
        <p:spPr>
          <a:xfrm>
            <a:off x="838199" y="1414262"/>
            <a:ext cx="11015749" cy="5443737"/>
          </a:xfrm>
        </p:spPr>
        <p:txBody>
          <a:bodyPr>
            <a:normAutofit/>
          </a:bodyPr>
          <a:lstStyle/>
          <a:p>
            <a:r>
              <a:rPr lang="de-AT" dirty="0" smtClean="0"/>
              <a:t>Abhängig von </a:t>
            </a:r>
            <a:r>
              <a:rPr lang="de-AT" b="1" dirty="0">
                <a:solidFill>
                  <a:srgbClr val="FF5050"/>
                </a:solidFill>
                <a:effectLst>
                  <a:outerShdw blurRad="38100" dist="38100" dir="2700000" algn="tl">
                    <a:srgbClr val="000000">
                      <a:alpha val="43137"/>
                    </a:srgbClr>
                  </a:outerShdw>
                </a:effectLst>
              </a:rPr>
              <a:t>Freigabe</a:t>
            </a:r>
            <a:r>
              <a:rPr lang="de-AT" dirty="0" smtClean="0"/>
              <a:t> LFV NÖ und FDISK LA</a:t>
            </a:r>
          </a:p>
          <a:p>
            <a:r>
              <a:rPr lang="de-AT" dirty="0" smtClean="0"/>
              <a:t>Möglicher Projektstart Anfang 2020</a:t>
            </a:r>
          </a:p>
          <a:p>
            <a:r>
              <a:rPr lang="de-AT" dirty="0" smtClean="0"/>
              <a:t>Umsetzung allgemeiner </a:t>
            </a:r>
            <a:r>
              <a:rPr lang="de-AT" b="1" dirty="0" smtClean="0">
                <a:solidFill>
                  <a:srgbClr val="FF5050"/>
                </a:solidFill>
                <a:effectLst>
                  <a:outerShdw blurRad="38100" dist="38100" dir="2700000" algn="tl">
                    <a:srgbClr val="000000">
                      <a:alpha val="43137"/>
                    </a:srgbClr>
                  </a:outerShdw>
                </a:effectLst>
              </a:rPr>
              <a:t>Kernbereiche ca. 6 – 12 Monate</a:t>
            </a:r>
            <a:br>
              <a:rPr lang="de-AT" b="1" dirty="0" smtClean="0">
                <a:solidFill>
                  <a:srgbClr val="FF5050"/>
                </a:solidFill>
                <a:effectLst>
                  <a:outerShdw blurRad="38100" dist="38100" dir="2700000" algn="tl">
                    <a:srgbClr val="000000">
                      <a:alpha val="43137"/>
                    </a:srgbClr>
                  </a:outerShdw>
                </a:effectLst>
              </a:rPr>
            </a:br>
            <a:r>
              <a:rPr lang="de-AT" sz="2000" dirty="0" smtClean="0"/>
              <a:t>(Authentifizierung, zentrales Log-Management, UI-Framework, </a:t>
            </a:r>
            <a:r>
              <a:rPr lang="de-AT" sz="2000" dirty="0" err="1" smtClean="0"/>
              <a:t>Testing</a:t>
            </a:r>
            <a:r>
              <a:rPr lang="de-AT" sz="2000" dirty="0" smtClean="0"/>
              <a:t>, etc.)</a:t>
            </a:r>
          </a:p>
          <a:p>
            <a:r>
              <a:rPr lang="de-AT" dirty="0" smtClean="0"/>
              <a:t>Implementierung </a:t>
            </a:r>
            <a:r>
              <a:rPr lang="de-AT" b="1" dirty="0">
                <a:solidFill>
                  <a:srgbClr val="FF5050"/>
                </a:solidFill>
                <a:effectLst>
                  <a:outerShdw blurRad="38100" dist="38100" dir="2700000" algn="tl">
                    <a:srgbClr val="000000">
                      <a:alpha val="43137"/>
                    </a:srgbClr>
                  </a:outerShdw>
                </a:effectLst>
              </a:rPr>
              <a:t>ausgewählte Anwendungsfälle ca. 6 Monate</a:t>
            </a:r>
          </a:p>
          <a:p>
            <a:pPr lvl="1"/>
            <a:r>
              <a:rPr lang="de-AT" dirty="0" smtClean="0"/>
              <a:t>Mitgliederverwaltung, Telefonbuch, etc.</a:t>
            </a:r>
          </a:p>
          <a:p>
            <a:pPr lvl="1"/>
            <a:r>
              <a:rPr lang="de-AT" dirty="0" smtClean="0"/>
              <a:t>Feuerwehrverwaltung</a:t>
            </a:r>
          </a:p>
          <a:p>
            <a:pPr lvl="1"/>
            <a:r>
              <a:rPr lang="de-AT" dirty="0" smtClean="0"/>
              <a:t>Fahrzeug &amp; Geräteverwaltung </a:t>
            </a:r>
            <a:r>
              <a:rPr lang="de-AT" sz="1800" dirty="0" smtClean="0">
                <a:sym typeface="Wingdings" panose="05000000000000000000" pitchFamily="2" charset="2"/>
              </a:rPr>
              <a:t> </a:t>
            </a:r>
            <a:r>
              <a:rPr lang="de-AT" sz="1800" dirty="0" smtClean="0">
                <a:sym typeface="Wingdings" panose="05000000000000000000" pitchFamily="2" charset="2"/>
              </a:rPr>
              <a:t>externes </a:t>
            </a:r>
            <a:r>
              <a:rPr lang="de-AT" sz="1800" dirty="0" smtClean="0">
                <a:sym typeface="Wingdings" panose="05000000000000000000" pitchFamily="2" charset="2"/>
              </a:rPr>
              <a:t>Studentenprojekt mit TU-Wien</a:t>
            </a:r>
          </a:p>
          <a:p>
            <a:r>
              <a:rPr lang="de-AT" dirty="0" smtClean="0"/>
              <a:t>Starttermin für eine erste parallele Fassung FDISK 2.0 mit eingeschränktem Funktionsumfang ca. 12 bis 15 Monate nach Beginn.</a:t>
            </a:r>
          </a:p>
          <a:p>
            <a:r>
              <a:rPr lang="de-AT" dirty="0" smtClean="0"/>
              <a:t>Agile Umsetzung unter ständiger Einbeziehung externer Beta-Tester wünschenswert – alle Mandanten!</a:t>
            </a:r>
          </a:p>
        </p:txBody>
      </p:sp>
    </p:spTree>
    <p:extLst>
      <p:ext uri="{BB962C8B-B14F-4D97-AF65-F5344CB8AC3E}">
        <p14:creationId xmlns:p14="http://schemas.microsoft.com/office/powerpoint/2010/main" val="133529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Kosten</a:t>
            </a:r>
            <a:endParaRPr lang="de-DE" dirty="0"/>
          </a:p>
        </p:txBody>
      </p:sp>
      <p:sp>
        <p:nvSpPr>
          <p:cNvPr id="3" name="Inhaltsplatzhalter 2"/>
          <p:cNvSpPr>
            <a:spLocks noGrp="1"/>
          </p:cNvSpPr>
          <p:nvPr>
            <p:ph idx="1"/>
          </p:nvPr>
        </p:nvSpPr>
        <p:spPr>
          <a:xfrm>
            <a:off x="838199" y="1414263"/>
            <a:ext cx="11015749" cy="5161104"/>
          </a:xfrm>
        </p:spPr>
        <p:txBody>
          <a:bodyPr>
            <a:normAutofit lnSpcReduction="10000"/>
          </a:bodyPr>
          <a:lstStyle/>
          <a:p>
            <a:r>
              <a:rPr lang="de-AT" dirty="0" smtClean="0"/>
              <a:t>FDISK verursacht trotzt hoher Eigenleistungen einen externen Aufwand von ca. </a:t>
            </a:r>
            <a:r>
              <a:rPr lang="de-AT" b="1" dirty="0">
                <a:solidFill>
                  <a:srgbClr val="FF5050"/>
                </a:solidFill>
                <a:effectLst>
                  <a:outerShdw blurRad="38100" dist="38100" dir="2700000" algn="tl">
                    <a:srgbClr val="000000">
                      <a:alpha val="43137"/>
                    </a:srgbClr>
                  </a:outerShdw>
                </a:effectLst>
              </a:rPr>
              <a:t>1500 Std pro Jahr </a:t>
            </a:r>
            <a:r>
              <a:rPr lang="de-AT" dirty="0" smtClean="0"/>
              <a:t>(ca. 200.000 €)</a:t>
            </a:r>
          </a:p>
          <a:p>
            <a:r>
              <a:rPr lang="de-AT" dirty="0"/>
              <a:t>In FDISK 1.x dauert die Umsetzung eines Änderungswunsches bzw. eine </a:t>
            </a:r>
            <a:r>
              <a:rPr lang="de-AT" dirty="0" smtClean="0"/>
              <a:t>Fehlerbehebung </a:t>
            </a:r>
            <a:r>
              <a:rPr lang="de-AT" dirty="0"/>
              <a:t>ca. 8 Stunden und kostet rund 1000 </a:t>
            </a:r>
            <a:r>
              <a:rPr lang="de-AT" dirty="0" smtClean="0"/>
              <a:t>€</a:t>
            </a:r>
          </a:p>
          <a:p>
            <a:r>
              <a:rPr lang="de-AT" dirty="0" smtClean="0"/>
              <a:t>An den pausenlosen Änderungswünschen und Anpassungen wird sich erfahrungsgemäß nichts ändern – daher können wir nur versuchen die Technologie einfacher und effizienter zu machen.</a:t>
            </a:r>
          </a:p>
          <a:p>
            <a:r>
              <a:rPr lang="de-AT" dirty="0"/>
              <a:t>Die </a:t>
            </a:r>
            <a:r>
              <a:rPr lang="de-AT" b="1" dirty="0">
                <a:solidFill>
                  <a:srgbClr val="FF5050"/>
                </a:solidFill>
                <a:effectLst>
                  <a:outerShdw blurRad="38100" dist="38100" dir="2700000" algn="tl">
                    <a:srgbClr val="000000">
                      <a:alpha val="43137"/>
                    </a:srgbClr>
                  </a:outerShdw>
                </a:effectLst>
              </a:rPr>
              <a:t>Erfahrung der letzten 5 Jahre </a:t>
            </a:r>
            <a:r>
              <a:rPr lang="de-AT" dirty="0"/>
              <a:t>zeigt, dass eine parallele Neuentwicklung und Gewährleistung des laufenden Betriebes und dem „Tagesgeschäft“ nicht realistisch ist.</a:t>
            </a:r>
          </a:p>
          <a:p>
            <a:r>
              <a:rPr lang="de-AT" dirty="0" smtClean="0"/>
              <a:t>Die </a:t>
            </a:r>
            <a:r>
              <a:rPr lang="de-AT" b="1" dirty="0">
                <a:solidFill>
                  <a:srgbClr val="FF5050"/>
                </a:solidFill>
                <a:effectLst>
                  <a:outerShdw blurRad="38100" dist="38100" dir="2700000" algn="tl">
                    <a:srgbClr val="000000">
                      <a:alpha val="43137"/>
                    </a:srgbClr>
                  </a:outerShdw>
                </a:effectLst>
              </a:rPr>
              <a:t>Modernisierungskosten sollten sich innerhalb weniger Jahre rechnen </a:t>
            </a:r>
            <a:r>
              <a:rPr lang="de-AT" dirty="0" smtClean="0"/>
              <a:t>und FDISK danach günstiger machen – bei gleichzeitiger Mehrleistung.</a:t>
            </a:r>
            <a:endParaRPr lang="de-AT" dirty="0"/>
          </a:p>
        </p:txBody>
      </p:sp>
    </p:spTree>
    <p:extLst>
      <p:ext uri="{BB962C8B-B14F-4D97-AF65-F5344CB8AC3E}">
        <p14:creationId xmlns:p14="http://schemas.microsoft.com/office/powerpoint/2010/main" val="1755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FDISK in Österreichs Feuerwehren</a:t>
            </a:r>
            <a:endParaRPr lang="de-DE" dirty="0"/>
          </a:p>
        </p:txBody>
      </p:sp>
      <p:pic>
        <p:nvPicPr>
          <p:cNvPr id="7" name="Grafik 6"/>
          <p:cNvPicPr>
            <a:picLocks noChangeAspect="1"/>
          </p:cNvPicPr>
          <p:nvPr/>
        </p:nvPicPr>
        <p:blipFill>
          <a:blip r:embed="rId2"/>
          <a:stretch>
            <a:fillRect/>
          </a:stretch>
        </p:blipFill>
        <p:spPr>
          <a:xfrm>
            <a:off x="501078" y="937846"/>
            <a:ext cx="11090630" cy="5819733"/>
          </a:xfrm>
          <a:prstGeom prst="rect">
            <a:avLst/>
          </a:prstGeom>
        </p:spPr>
      </p:pic>
      <p:sp>
        <p:nvSpPr>
          <p:cNvPr id="18" name="Textfeld 17"/>
          <p:cNvSpPr txBox="1"/>
          <p:nvPr/>
        </p:nvSpPr>
        <p:spPr>
          <a:xfrm>
            <a:off x="10931912" y="6596390"/>
            <a:ext cx="1319592" cy="261610"/>
          </a:xfrm>
          <a:prstGeom prst="rect">
            <a:avLst/>
          </a:prstGeom>
          <a:noFill/>
        </p:spPr>
        <p:txBody>
          <a:bodyPr wrap="none" rtlCol="0">
            <a:spAutoFit/>
          </a:bodyPr>
          <a:lstStyle/>
          <a:p>
            <a:r>
              <a:rPr lang="de-AT" sz="1050" dirty="0" smtClean="0">
                <a:solidFill>
                  <a:schemeClr val="bg1">
                    <a:lumMod val="75000"/>
                  </a:schemeClr>
                </a:solidFill>
              </a:rPr>
              <a:t>Stichtag 22.10.2019</a:t>
            </a:r>
            <a:endParaRPr lang="de-DE" sz="1050" dirty="0">
              <a:solidFill>
                <a:schemeClr val="bg1">
                  <a:lumMod val="75000"/>
                </a:schemeClr>
              </a:solidFill>
            </a:endParaRPr>
          </a:p>
        </p:txBody>
      </p:sp>
      <p:sp>
        <p:nvSpPr>
          <p:cNvPr id="19" name="Textfeld 18"/>
          <p:cNvSpPr txBox="1"/>
          <p:nvPr/>
        </p:nvSpPr>
        <p:spPr>
          <a:xfrm>
            <a:off x="8952269" y="2336800"/>
            <a:ext cx="704039" cy="523220"/>
          </a:xfrm>
          <a:prstGeom prst="rect">
            <a:avLst/>
          </a:prstGeom>
          <a:noFill/>
        </p:spPr>
        <p:txBody>
          <a:bodyPr wrap="none" rtlCol="0">
            <a:spAutoFit/>
          </a:bodyPr>
          <a:lstStyle/>
          <a:p>
            <a:pPr algn="ctr"/>
            <a:r>
              <a:rPr lang="de-AT" sz="1400" dirty="0" smtClean="0"/>
              <a:t>98.514</a:t>
            </a:r>
          </a:p>
          <a:p>
            <a:pPr algn="ctr"/>
            <a:r>
              <a:rPr lang="de-AT" sz="1400" dirty="0" smtClean="0"/>
              <a:t>(1.711)</a:t>
            </a:r>
            <a:endParaRPr lang="de-DE" sz="1400" dirty="0"/>
          </a:p>
        </p:txBody>
      </p:sp>
      <p:sp>
        <p:nvSpPr>
          <p:cNvPr id="21" name="Textfeld 20"/>
          <p:cNvSpPr txBox="1"/>
          <p:nvPr/>
        </p:nvSpPr>
        <p:spPr>
          <a:xfrm>
            <a:off x="8268936" y="4368800"/>
            <a:ext cx="686406" cy="523220"/>
          </a:xfrm>
          <a:prstGeom prst="rect">
            <a:avLst/>
          </a:prstGeom>
          <a:noFill/>
        </p:spPr>
        <p:txBody>
          <a:bodyPr wrap="none" rtlCol="0">
            <a:spAutoFit/>
          </a:bodyPr>
          <a:lstStyle/>
          <a:p>
            <a:pPr algn="ctr"/>
            <a:r>
              <a:rPr lang="de-AT" sz="1400" dirty="0" smtClean="0"/>
              <a:t>49.545</a:t>
            </a:r>
          </a:p>
          <a:p>
            <a:pPr algn="ctr"/>
            <a:r>
              <a:rPr lang="de-AT" sz="1400" dirty="0" smtClean="0"/>
              <a:t>(771)</a:t>
            </a:r>
            <a:endParaRPr lang="de-DE" sz="1400" dirty="0"/>
          </a:p>
        </p:txBody>
      </p:sp>
      <p:sp>
        <p:nvSpPr>
          <p:cNvPr id="22" name="Textfeld 21"/>
          <p:cNvSpPr txBox="1"/>
          <p:nvPr/>
        </p:nvSpPr>
        <p:spPr>
          <a:xfrm>
            <a:off x="5314301" y="4368800"/>
            <a:ext cx="686406" cy="523220"/>
          </a:xfrm>
          <a:prstGeom prst="rect">
            <a:avLst/>
          </a:prstGeom>
          <a:noFill/>
        </p:spPr>
        <p:txBody>
          <a:bodyPr wrap="none" rtlCol="0">
            <a:spAutoFit/>
          </a:bodyPr>
          <a:lstStyle/>
          <a:p>
            <a:pPr algn="ctr"/>
            <a:r>
              <a:rPr lang="de-AT" sz="1400" dirty="0" smtClean="0"/>
              <a:t>16.747</a:t>
            </a:r>
          </a:p>
          <a:p>
            <a:pPr algn="ctr"/>
            <a:r>
              <a:rPr lang="de-AT" sz="1400" dirty="0" smtClean="0"/>
              <a:t>(125)</a:t>
            </a:r>
            <a:endParaRPr lang="de-DE" sz="1400" dirty="0"/>
          </a:p>
        </p:txBody>
      </p:sp>
      <p:sp>
        <p:nvSpPr>
          <p:cNvPr id="23" name="Textfeld 22"/>
          <p:cNvSpPr txBox="1"/>
          <p:nvPr/>
        </p:nvSpPr>
        <p:spPr>
          <a:xfrm>
            <a:off x="2541644" y="4630410"/>
            <a:ext cx="686406" cy="523220"/>
          </a:xfrm>
          <a:prstGeom prst="rect">
            <a:avLst/>
          </a:prstGeom>
          <a:noFill/>
        </p:spPr>
        <p:txBody>
          <a:bodyPr wrap="none" rtlCol="0">
            <a:spAutoFit/>
          </a:bodyPr>
          <a:lstStyle/>
          <a:p>
            <a:pPr algn="ctr"/>
            <a:r>
              <a:rPr lang="de-AT" sz="1400" dirty="0" smtClean="0"/>
              <a:t>32.444</a:t>
            </a:r>
          </a:p>
          <a:p>
            <a:pPr algn="ctr"/>
            <a:r>
              <a:rPr lang="de-AT" sz="1400" dirty="0" smtClean="0"/>
              <a:t>(358)</a:t>
            </a:r>
            <a:endParaRPr lang="de-DE" sz="1400" dirty="0"/>
          </a:p>
        </p:txBody>
      </p:sp>
      <p:sp>
        <p:nvSpPr>
          <p:cNvPr id="24" name="Textfeld 23"/>
          <p:cNvSpPr txBox="1"/>
          <p:nvPr/>
        </p:nvSpPr>
        <p:spPr>
          <a:xfrm>
            <a:off x="10092619" y="2560310"/>
            <a:ext cx="595036" cy="523220"/>
          </a:xfrm>
          <a:prstGeom prst="rect">
            <a:avLst/>
          </a:prstGeom>
          <a:noFill/>
        </p:spPr>
        <p:txBody>
          <a:bodyPr wrap="none" rtlCol="0">
            <a:spAutoFit/>
          </a:bodyPr>
          <a:lstStyle/>
          <a:p>
            <a:pPr algn="ctr"/>
            <a:r>
              <a:rPr lang="de-AT" sz="1400" dirty="0" smtClean="0"/>
              <a:t>1.198</a:t>
            </a:r>
          </a:p>
          <a:p>
            <a:pPr algn="ctr"/>
            <a:r>
              <a:rPr lang="de-AT" sz="1400" dirty="0" smtClean="0"/>
              <a:t>(38)</a:t>
            </a:r>
            <a:endParaRPr lang="de-DE" sz="1400" dirty="0"/>
          </a:p>
        </p:txBody>
      </p:sp>
      <p:graphicFrame>
        <p:nvGraphicFramePr>
          <p:cNvPr id="4" name="Tabelle 3"/>
          <p:cNvGraphicFramePr>
            <a:graphicFrameLocks noGrp="1"/>
          </p:cNvGraphicFramePr>
          <p:nvPr>
            <p:extLst>
              <p:ext uri="{D42A27DB-BD31-4B8C-83A1-F6EECF244321}">
                <p14:modId xmlns:p14="http://schemas.microsoft.com/office/powerpoint/2010/main" val="2007088789"/>
              </p:ext>
            </p:extLst>
          </p:nvPr>
        </p:nvGraphicFramePr>
        <p:xfrm>
          <a:off x="801744" y="1813414"/>
          <a:ext cx="3479800" cy="1362075"/>
        </p:xfrm>
        <a:graphic>
          <a:graphicData uri="http://schemas.openxmlformats.org/drawingml/2006/table">
            <a:tbl>
              <a:tblPr/>
              <a:tblGrid>
                <a:gridCol w="1346200">
                  <a:extLst>
                    <a:ext uri="{9D8B030D-6E8A-4147-A177-3AD203B41FA5}">
                      <a16:colId xmlns:a16="http://schemas.microsoft.com/office/drawing/2014/main" val="2293923109"/>
                    </a:ext>
                  </a:extLst>
                </a:gridCol>
                <a:gridCol w="774700">
                  <a:extLst>
                    <a:ext uri="{9D8B030D-6E8A-4147-A177-3AD203B41FA5}">
                      <a16:colId xmlns:a16="http://schemas.microsoft.com/office/drawing/2014/main" val="777245163"/>
                    </a:ext>
                  </a:extLst>
                </a:gridCol>
                <a:gridCol w="774700">
                  <a:extLst>
                    <a:ext uri="{9D8B030D-6E8A-4147-A177-3AD203B41FA5}">
                      <a16:colId xmlns:a16="http://schemas.microsoft.com/office/drawing/2014/main" val="699841043"/>
                    </a:ext>
                  </a:extLst>
                </a:gridCol>
                <a:gridCol w="584200">
                  <a:extLst>
                    <a:ext uri="{9D8B030D-6E8A-4147-A177-3AD203B41FA5}">
                      <a16:colId xmlns:a16="http://schemas.microsoft.com/office/drawing/2014/main" val="943689382"/>
                    </a:ext>
                  </a:extLst>
                </a:gridCol>
              </a:tblGrid>
              <a:tr h="200025">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de-DE" sz="1100" b="1" i="0" u="none" strike="noStrike">
                          <a:solidFill>
                            <a:srgbClr val="000000"/>
                          </a:solidFill>
                          <a:effectLst/>
                          <a:latin typeface="Calibri" panose="020F0502020204030204" pitchFamily="34" charset="0"/>
                        </a:rPr>
                        <a:t>FW</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fontAlgn="ctr"/>
                      <a:r>
                        <a:rPr lang="de-DE" sz="1100" b="1" i="0" u="none" strike="noStrike">
                          <a:solidFill>
                            <a:srgbClr val="000000"/>
                          </a:solidFill>
                          <a:effectLst/>
                          <a:latin typeface="Calibri" panose="020F0502020204030204" pitchFamily="34" charset="0"/>
                        </a:rPr>
                        <a:t>Mitglieder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de-DE" sz="1100" b="1" i="0" u="none" strike="noStrike">
                          <a:solidFill>
                            <a:srgbClr val="000000"/>
                          </a:solidFill>
                          <a:effectLst/>
                          <a:latin typeface="Calibri" panose="020F0502020204030204" pitchFamily="34" charset="0"/>
                        </a:rPr>
                        <a:t>Anteil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5411812"/>
                  </a:ext>
                </a:extLst>
              </a:tr>
              <a:tr h="190500">
                <a:tc>
                  <a:txBody>
                    <a:bodyPr/>
                    <a:lstStyle/>
                    <a:p>
                      <a:pPr algn="l" fontAlgn="b"/>
                      <a:r>
                        <a:rPr lang="de-DE" sz="1100" b="0" i="0" u="none" strike="noStrike">
                          <a:solidFill>
                            <a:srgbClr val="000000"/>
                          </a:solidFill>
                          <a:effectLst/>
                          <a:latin typeface="Calibri" panose="020F0502020204030204" pitchFamily="34" charset="0"/>
                        </a:rPr>
                        <a:t>Niederösterreich</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1 711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98 514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49,6%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969657"/>
                  </a:ext>
                </a:extLst>
              </a:tr>
              <a:tr h="190500">
                <a:tc>
                  <a:txBody>
                    <a:bodyPr/>
                    <a:lstStyle/>
                    <a:p>
                      <a:pPr algn="l" fontAlgn="b"/>
                      <a:r>
                        <a:rPr lang="de-DE" sz="1100" b="0" i="0" u="none" strike="noStrike">
                          <a:solidFill>
                            <a:srgbClr val="000000"/>
                          </a:solidFill>
                          <a:effectLst/>
                          <a:latin typeface="Calibri" panose="020F0502020204030204" pitchFamily="34" charset="0"/>
                        </a:rPr>
                        <a:t>Salzburg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16 747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8,4%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3070917"/>
                  </a:ext>
                </a:extLst>
              </a:tr>
              <a:tr h="190500">
                <a:tc>
                  <a:txBody>
                    <a:bodyPr/>
                    <a:lstStyle/>
                    <a:p>
                      <a:pPr algn="l" fontAlgn="b"/>
                      <a:r>
                        <a:rPr lang="de-DE" sz="1100" b="0" i="0" u="none" strike="noStrike">
                          <a:solidFill>
                            <a:srgbClr val="000000"/>
                          </a:solidFill>
                          <a:effectLst/>
                          <a:latin typeface="Calibri" panose="020F0502020204030204" pitchFamily="34" charset="0"/>
                        </a:rPr>
                        <a:t>Steiermark</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771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dirty="0">
                          <a:solidFill>
                            <a:srgbClr val="000000"/>
                          </a:solidFill>
                          <a:effectLst/>
                          <a:latin typeface="Calibri" panose="020F0502020204030204" pitchFamily="34" charset="0"/>
                        </a:rPr>
                        <a:t>49 545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25,0%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0904067"/>
                  </a:ext>
                </a:extLst>
              </a:tr>
              <a:tr h="190500">
                <a:tc>
                  <a:txBody>
                    <a:bodyPr/>
                    <a:lstStyle/>
                    <a:p>
                      <a:pPr algn="l" fontAlgn="b"/>
                      <a:r>
                        <a:rPr lang="de-DE" sz="1100" b="0" i="0" u="none" strike="noStrike">
                          <a:solidFill>
                            <a:srgbClr val="000000"/>
                          </a:solidFill>
                          <a:effectLst/>
                          <a:latin typeface="Calibri" panose="020F0502020204030204" pitchFamily="34" charset="0"/>
                        </a:rPr>
                        <a:t>Tirol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358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32 444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16,3%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8827379"/>
                  </a:ext>
                </a:extLst>
              </a:tr>
              <a:tr h="200025">
                <a:tc>
                  <a:txBody>
                    <a:bodyPr/>
                    <a:lstStyle/>
                    <a:p>
                      <a:pPr algn="l" fontAlgn="b"/>
                      <a:r>
                        <a:rPr lang="de-DE" sz="1100" b="0" i="0" u="none" strike="noStrike">
                          <a:solidFill>
                            <a:srgbClr val="000000"/>
                          </a:solidFill>
                          <a:effectLst/>
                          <a:latin typeface="Calibri" panose="020F0502020204030204" pitchFamily="34" charset="0"/>
                        </a:rPr>
                        <a:t>Wien-BTF</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1 198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1100" b="0" i="0" u="none" strike="noStrike">
                          <a:solidFill>
                            <a:srgbClr val="000000"/>
                          </a:solidFill>
                          <a:effectLst/>
                          <a:latin typeface="Calibri" panose="020F0502020204030204" pitchFamily="34" charset="0"/>
                        </a:rPr>
                        <a:t>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1533320"/>
                  </a:ext>
                </a:extLst>
              </a:tr>
              <a:tr h="200025">
                <a:tc>
                  <a:txBody>
                    <a:bodyPr/>
                    <a:lstStyle/>
                    <a:p>
                      <a:pPr algn="l" fontAlgn="b"/>
                      <a:endParaRPr lang="de-DE" sz="11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de-DE" sz="1100" b="0" i="0" u="none" strike="noStrike">
                          <a:solidFill>
                            <a:srgbClr val="000000"/>
                          </a:solidFill>
                          <a:effectLst/>
                          <a:latin typeface="Calibri" panose="020F0502020204030204" pitchFamily="34" charset="0"/>
                        </a:rPr>
                        <a:t>3 003</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fontAlgn="b"/>
                      <a:r>
                        <a:rPr lang="de-DE" sz="1100" b="0" i="0" u="none" strike="noStrike">
                          <a:solidFill>
                            <a:srgbClr val="000000"/>
                          </a:solidFill>
                          <a:effectLst/>
                          <a:latin typeface="Calibri" panose="020F0502020204030204" pitchFamily="34" charset="0"/>
                        </a:rPr>
                        <a:t>198 448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11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79022203"/>
                  </a:ext>
                </a:extLst>
              </a:tr>
            </a:tbl>
          </a:graphicData>
        </a:graphic>
      </p:graphicFrame>
    </p:spTree>
    <p:extLst>
      <p:ext uri="{BB962C8B-B14F-4D97-AF65-F5344CB8AC3E}">
        <p14:creationId xmlns:p14="http://schemas.microsoft.com/office/powerpoint/2010/main" val="312501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AT" b="1" dirty="0" smtClean="0">
                <a:solidFill>
                  <a:srgbClr val="0070C0"/>
                </a:solidFill>
              </a:rPr>
              <a:t>fdisk@feuerwehr.gv.at</a:t>
            </a:r>
            <a:endParaRPr lang="de-DE" b="1" dirty="0">
              <a:solidFill>
                <a:srgbClr val="0070C0"/>
              </a:solidFill>
            </a:endParaRPr>
          </a:p>
        </p:txBody>
      </p:sp>
      <p:sp>
        <p:nvSpPr>
          <p:cNvPr id="5" name="Untertitel 4"/>
          <p:cNvSpPr>
            <a:spLocks noGrp="1"/>
          </p:cNvSpPr>
          <p:nvPr>
            <p:ph type="subTitle" idx="1"/>
          </p:nvPr>
        </p:nvSpPr>
        <p:spPr/>
        <p:txBody>
          <a:bodyPr/>
          <a:lstStyle/>
          <a:p>
            <a:r>
              <a:rPr lang="de-AT" dirty="0" smtClean="0"/>
              <a:t>Es gibt KEINEN telefonischen Support!</a:t>
            </a:r>
            <a:endParaRPr lang="de-DE" dirty="0"/>
          </a:p>
        </p:txBody>
      </p:sp>
    </p:spTree>
    <p:extLst>
      <p:ext uri="{BB962C8B-B14F-4D97-AF65-F5344CB8AC3E}">
        <p14:creationId xmlns:p14="http://schemas.microsoft.com/office/powerpoint/2010/main" val="855401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AT" dirty="0" smtClean="0">
                <a:solidFill>
                  <a:schemeClr val="tx1"/>
                </a:solidFill>
              </a:rPr>
              <a:t>Erfolgsgeschichte FDISK</a:t>
            </a:r>
            <a:endParaRPr lang="de-DE" dirty="0">
              <a:solidFill>
                <a:schemeClr val="tx1"/>
              </a:solidFill>
            </a:endParaRPr>
          </a:p>
        </p:txBody>
      </p:sp>
      <p:sp>
        <p:nvSpPr>
          <p:cNvPr id="5" name="Untertitel 4"/>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920268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838200" y="1414263"/>
            <a:ext cx="10515600" cy="5281812"/>
          </a:xfrm>
        </p:spPr>
        <p:txBody>
          <a:bodyPr>
            <a:normAutofit lnSpcReduction="10000"/>
          </a:bodyPr>
          <a:lstStyle/>
          <a:p>
            <a:r>
              <a:rPr lang="de-AT" dirty="0" smtClean="0"/>
              <a:t>FDISK </a:t>
            </a:r>
            <a:r>
              <a:rPr lang="de-AT" b="1" dirty="0">
                <a:solidFill>
                  <a:srgbClr val="FF5050"/>
                </a:solidFill>
                <a:effectLst>
                  <a:outerShdw blurRad="38100" dist="38100" dir="2700000" algn="tl">
                    <a:srgbClr val="000000">
                      <a:alpha val="43137"/>
                    </a:srgbClr>
                  </a:outerShdw>
                </a:effectLst>
              </a:rPr>
              <a:t>seit 2004 in Betrieb</a:t>
            </a:r>
            <a:r>
              <a:rPr lang="de-AT" dirty="0" smtClean="0"/>
              <a:t>, seit 2015 Betrieb im eigenen Haus.</a:t>
            </a:r>
          </a:p>
          <a:p>
            <a:r>
              <a:rPr lang="de-AT" dirty="0" smtClean="0"/>
              <a:t>Seit August 2016 professionelle Weiterentwicklung – zirka </a:t>
            </a:r>
            <a:r>
              <a:rPr lang="de-AT" b="1" dirty="0">
                <a:solidFill>
                  <a:srgbClr val="FF5050"/>
                </a:solidFill>
                <a:effectLst>
                  <a:outerShdw blurRad="38100" dist="38100" dir="2700000" algn="tl">
                    <a:srgbClr val="000000">
                      <a:alpha val="43137"/>
                    </a:srgbClr>
                  </a:outerShdw>
                </a:effectLst>
              </a:rPr>
              <a:t>alle 5 Wochen eine neue FDISK-Version</a:t>
            </a:r>
            <a:r>
              <a:rPr lang="de-AT" dirty="0" smtClean="0"/>
              <a:t>.</a:t>
            </a:r>
          </a:p>
          <a:p>
            <a:r>
              <a:rPr lang="de-AT" b="1" dirty="0">
                <a:solidFill>
                  <a:srgbClr val="FF5050"/>
                </a:solidFill>
                <a:effectLst>
                  <a:outerShdw blurRad="38100" dist="38100" dir="2700000" algn="tl">
                    <a:srgbClr val="000000">
                      <a:alpha val="43137"/>
                    </a:srgbClr>
                  </a:outerShdw>
                </a:effectLst>
              </a:rPr>
              <a:t>Wöchentliche Abstimmung </a:t>
            </a:r>
            <a:r>
              <a:rPr lang="de-AT" dirty="0" smtClean="0"/>
              <a:t>mit allen Mandanten über den aktuellen Status und die laufende Weiterentwicklung, nachlesbare Dokumentation für alle Beteiligten.</a:t>
            </a:r>
          </a:p>
          <a:p>
            <a:r>
              <a:rPr lang="de-DE" dirty="0" smtClean="0"/>
              <a:t>Es </a:t>
            </a:r>
            <a:r>
              <a:rPr lang="de-DE" dirty="0"/>
              <a:t>stellt unbestritten die elektronische Basis für das geordnete </a:t>
            </a:r>
            <a:r>
              <a:rPr lang="de-DE" b="1" dirty="0">
                <a:solidFill>
                  <a:srgbClr val="FF5050"/>
                </a:solidFill>
                <a:effectLst>
                  <a:outerShdw blurRad="38100" dist="38100" dir="2700000" algn="tl">
                    <a:srgbClr val="000000">
                      <a:alpha val="43137"/>
                    </a:srgbClr>
                  </a:outerShdw>
                </a:effectLst>
              </a:rPr>
              <a:t>Funktionieren des Feuerwehrwesens </a:t>
            </a:r>
            <a:r>
              <a:rPr lang="de-DE" dirty="0"/>
              <a:t>in 5 Bundesländern </a:t>
            </a:r>
            <a:r>
              <a:rPr lang="de-DE" dirty="0" smtClean="0"/>
              <a:t>dar.</a:t>
            </a:r>
            <a:endParaRPr lang="de-DE" dirty="0"/>
          </a:p>
          <a:p>
            <a:r>
              <a:rPr lang="de-DE" dirty="0"/>
              <a:t>Alle FDISK – Mandanten bekunden ausdrücklich, dass der gemeinsame </a:t>
            </a:r>
            <a:r>
              <a:rPr lang="de-DE" b="1" dirty="0">
                <a:solidFill>
                  <a:srgbClr val="FF5050"/>
                </a:solidFill>
                <a:effectLst>
                  <a:outerShdw blurRad="38100" dist="38100" dir="2700000" algn="tl">
                    <a:srgbClr val="000000">
                      <a:alpha val="43137"/>
                    </a:srgbClr>
                  </a:outerShdw>
                </a:effectLst>
              </a:rPr>
              <a:t>FDISK-Weg der RICHTIGE </a:t>
            </a:r>
            <a:r>
              <a:rPr lang="de-DE" dirty="0"/>
              <a:t>ist und halten daran </a:t>
            </a:r>
            <a:r>
              <a:rPr lang="de-DE" dirty="0" smtClean="0"/>
              <a:t>fest.</a:t>
            </a:r>
          </a:p>
          <a:p>
            <a:r>
              <a:rPr lang="de-DE" dirty="0"/>
              <a:t>Offener und kameradschaftlicher Umgang unter den FDISK-Verantwortlichen – wir sehen uns als das </a:t>
            </a:r>
            <a:r>
              <a:rPr lang="de-DE" b="1" dirty="0">
                <a:solidFill>
                  <a:srgbClr val="FF5050"/>
                </a:solidFill>
                <a:effectLst>
                  <a:outerShdw blurRad="38100" dist="38100" dir="2700000" algn="tl">
                    <a:srgbClr val="000000">
                      <a:alpha val="43137"/>
                    </a:srgbClr>
                  </a:outerShdw>
                </a:effectLst>
              </a:rPr>
              <a:t>FDISK TEAM</a:t>
            </a:r>
          </a:p>
        </p:txBody>
      </p:sp>
      <p:sp>
        <p:nvSpPr>
          <p:cNvPr id="5" name="Titel 4"/>
          <p:cNvSpPr>
            <a:spLocks noGrp="1"/>
          </p:cNvSpPr>
          <p:nvPr>
            <p:ph type="title"/>
          </p:nvPr>
        </p:nvSpPr>
        <p:spPr/>
        <p:txBody>
          <a:bodyPr/>
          <a:lstStyle/>
          <a:p>
            <a:r>
              <a:rPr lang="de-AT" dirty="0" smtClean="0"/>
              <a:t>Ein Blick in die Vergangenheit</a:t>
            </a:r>
            <a:endParaRPr lang="de-AT" b="1" i="1" dirty="0">
              <a:solidFill>
                <a:srgbClr val="FF0000"/>
              </a:solidFill>
            </a:endParaRPr>
          </a:p>
        </p:txBody>
      </p:sp>
    </p:spTree>
    <p:extLst>
      <p:ext uri="{BB962C8B-B14F-4D97-AF65-F5344CB8AC3E}">
        <p14:creationId xmlns:p14="http://schemas.microsoft.com/office/powerpoint/2010/main" val="314981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838200" y="1414263"/>
            <a:ext cx="10515600" cy="5281812"/>
          </a:xfrm>
        </p:spPr>
        <p:txBody>
          <a:bodyPr>
            <a:normAutofit/>
          </a:bodyPr>
          <a:lstStyle/>
          <a:p>
            <a:r>
              <a:rPr lang="de-AT" dirty="0" smtClean="0"/>
              <a:t>Insgesamt </a:t>
            </a:r>
            <a:r>
              <a:rPr lang="de-AT" b="1" dirty="0">
                <a:solidFill>
                  <a:srgbClr val="FF5050"/>
                </a:solidFill>
                <a:effectLst>
                  <a:outerShdw blurRad="38100" dist="38100" dir="2700000" algn="tl">
                    <a:srgbClr val="000000">
                      <a:alpha val="43137"/>
                    </a:srgbClr>
                  </a:outerShdw>
                </a:effectLst>
              </a:rPr>
              <a:t>9 neue FDISK Versionen </a:t>
            </a:r>
            <a:r>
              <a:rPr lang="de-AT" dirty="0" smtClean="0"/>
              <a:t>(1.93 bis 1.102)</a:t>
            </a:r>
          </a:p>
          <a:p>
            <a:r>
              <a:rPr lang="de-AT" b="1" dirty="0">
                <a:solidFill>
                  <a:srgbClr val="FF5050"/>
                </a:solidFill>
                <a:effectLst>
                  <a:outerShdw blurRad="38100" dist="38100" dir="2700000" algn="tl">
                    <a:srgbClr val="000000">
                      <a:alpha val="43137"/>
                    </a:srgbClr>
                  </a:outerShdw>
                </a:effectLst>
              </a:rPr>
              <a:t>818 Anfragen</a:t>
            </a:r>
            <a:r>
              <a:rPr lang="de-AT" dirty="0" smtClean="0"/>
              <a:t> mittels </a:t>
            </a:r>
            <a:r>
              <a:rPr lang="de-AT" dirty="0" err="1" smtClean="0"/>
              <a:t>Servicedesk</a:t>
            </a:r>
            <a:r>
              <a:rPr lang="de-AT" dirty="0" smtClean="0"/>
              <a:t>-Ticket entgegengenommen und einer Lösung zugeführt.</a:t>
            </a:r>
          </a:p>
          <a:p>
            <a:r>
              <a:rPr lang="de-AT" dirty="0" smtClean="0"/>
              <a:t>In Summe </a:t>
            </a:r>
            <a:r>
              <a:rPr lang="de-AT" b="1" dirty="0">
                <a:solidFill>
                  <a:srgbClr val="FF5050"/>
                </a:solidFill>
                <a:effectLst>
                  <a:outerShdw blurRad="38100" dist="38100" dir="2700000" algn="tl">
                    <a:srgbClr val="000000">
                      <a:alpha val="43137"/>
                    </a:srgbClr>
                  </a:outerShdw>
                </a:effectLst>
              </a:rPr>
              <a:t>187 Entwicklungs-Tickets umgesetzt </a:t>
            </a:r>
            <a:r>
              <a:rPr lang="de-AT" dirty="0" smtClean="0"/>
              <a:t>(107 Fehlerbehebungen und 80 funktionale Weiterentwicklungen)</a:t>
            </a:r>
          </a:p>
          <a:p>
            <a:r>
              <a:rPr lang="de-AT" dirty="0" smtClean="0"/>
              <a:t>33.000 Personen geändert, 850.000 Berichte erfasst oder geändert, über 5.600 Kurse mit über 133.000 betroffenen Mitgliedern</a:t>
            </a:r>
          </a:p>
          <a:p>
            <a:endParaRPr lang="de-DE" dirty="0"/>
          </a:p>
        </p:txBody>
      </p:sp>
      <p:sp>
        <p:nvSpPr>
          <p:cNvPr id="5" name="Titel 4"/>
          <p:cNvSpPr>
            <a:spLocks noGrp="1"/>
          </p:cNvSpPr>
          <p:nvPr>
            <p:ph type="title"/>
          </p:nvPr>
        </p:nvSpPr>
        <p:spPr/>
        <p:txBody>
          <a:bodyPr/>
          <a:lstStyle/>
          <a:p>
            <a:r>
              <a:rPr lang="de-AT" dirty="0" smtClean="0"/>
              <a:t>FDISK-Jahresbilanz 2018/2019</a:t>
            </a:r>
            <a:endParaRPr lang="de-AT" b="1" i="1" dirty="0">
              <a:solidFill>
                <a:srgbClr val="FF0000"/>
              </a:solidFill>
            </a:endParaRPr>
          </a:p>
        </p:txBody>
      </p:sp>
      <p:sp>
        <p:nvSpPr>
          <p:cNvPr id="2" name="Textfeld 1"/>
          <p:cNvSpPr txBox="1"/>
          <p:nvPr/>
        </p:nvSpPr>
        <p:spPr>
          <a:xfrm>
            <a:off x="1163211" y="5122839"/>
            <a:ext cx="5617372" cy="1138773"/>
          </a:xfrm>
          <a:prstGeom prst="rect">
            <a:avLst/>
          </a:prstGeom>
          <a:noFill/>
        </p:spPr>
        <p:txBody>
          <a:bodyPr wrap="none" rtlCol="0">
            <a:spAutoFit/>
          </a:bodyPr>
          <a:lstStyle/>
          <a:p>
            <a:pPr algn="ctr"/>
            <a:r>
              <a:rPr lang="de-AT" sz="2400" dirty="0"/>
              <a:t>alle Anliegen bzgl. </a:t>
            </a:r>
            <a:r>
              <a:rPr lang="de-AT" sz="2400" dirty="0" smtClean="0"/>
              <a:t>FDISK immer an</a:t>
            </a:r>
            <a:endParaRPr lang="de-DE" sz="2400" dirty="0"/>
          </a:p>
          <a:p>
            <a:pPr algn="ctr"/>
            <a:r>
              <a:rPr lang="de-AT" sz="4400" dirty="0" smtClean="0">
                <a:hlinkClick r:id="rId2"/>
              </a:rPr>
              <a:t>fdisk@feuerwehr.gv.at</a:t>
            </a:r>
            <a:r>
              <a:rPr lang="de-AT" sz="4400" dirty="0" smtClean="0"/>
              <a:t>  </a:t>
            </a:r>
          </a:p>
        </p:txBody>
      </p:sp>
      <p:graphicFrame>
        <p:nvGraphicFramePr>
          <p:cNvPr id="3" name="Tabelle 2"/>
          <p:cNvGraphicFramePr>
            <a:graphicFrameLocks noGrp="1"/>
          </p:cNvGraphicFramePr>
          <p:nvPr>
            <p:extLst>
              <p:ext uri="{D42A27DB-BD31-4B8C-83A1-F6EECF244321}">
                <p14:modId xmlns:p14="http://schemas.microsoft.com/office/powerpoint/2010/main" val="339050729"/>
              </p:ext>
            </p:extLst>
          </p:nvPr>
        </p:nvGraphicFramePr>
        <p:xfrm>
          <a:off x="7713865" y="4630189"/>
          <a:ext cx="4229100" cy="2124075"/>
        </p:xfrm>
        <a:graphic>
          <a:graphicData uri="http://schemas.openxmlformats.org/drawingml/2006/table">
            <a:tbl>
              <a:tblPr firstRow="1" firstCol="1" bandRow="1">
                <a:tableStyleId>{5C22544A-7EE6-4342-B048-85BDC9FD1C3A}</a:tableStyleId>
              </a:tblPr>
              <a:tblGrid>
                <a:gridCol w="1054100">
                  <a:extLst>
                    <a:ext uri="{9D8B030D-6E8A-4147-A177-3AD203B41FA5}">
                      <a16:colId xmlns:a16="http://schemas.microsoft.com/office/drawing/2014/main" val="3466967056"/>
                    </a:ext>
                  </a:extLst>
                </a:gridCol>
                <a:gridCol w="1244600">
                  <a:extLst>
                    <a:ext uri="{9D8B030D-6E8A-4147-A177-3AD203B41FA5}">
                      <a16:colId xmlns:a16="http://schemas.microsoft.com/office/drawing/2014/main" val="3569864845"/>
                    </a:ext>
                  </a:extLst>
                </a:gridCol>
                <a:gridCol w="762000">
                  <a:extLst>
                    <a:ext uri="{9D8B030D-6E8A-4147-A177-3AD203B41FA5}">
                      <a16:colId xmlns:a16="http://schemas.microsoft.com/office/drawing/2014/main" val="1117858345"/>
                    </a:ext>
                  </a:extLst>
                </a:gridCol>
                <a:gridCol w="762000">
                  <a:extLst>
                    <a:ext uri="{9D8B030D-6E8A-4147-A177-3AD203B41FA5}">
                      <a16:colId xmlns:a16="http://schemas.microsoft.com/office/drawing/2014/main" val="957779085"/>
                    </a:ext>
                  </a:extLst>
                </a:gridCol>
                <a:gridCol w="406400">
                  <a:extLst>
                    <a:ext uri="{9D8B030D-6E8A-4147-A177-3AD203B41FA5}">
                      <a16:colId xmlns:a16="http://schemas.microsoft.com/office/drawing/2014/main" val="1183693664"/>
                    </a:ext>
                  </a:extLst>
                </a:gridCol>
              </a:tblGrid>
              <a:tr h="200025">
                <a:tc>
                  <a:txBody>
                    <a:bodyPr/>
                    <a:lstStyle/>
                    <a:p>
                      <a:endParaRPr lang="de-DE" sz="1000" dirty="0">
                        <a:effectLst/>
                        <a:latin typeface="Times New Roman" panose="02020603050405020304" pitchFamily="18" charset="0"/>
                      </a:endParaRPr>
                    </a:p>
                  </a:txBody>
                  <a:tcPr marL="44450" marR="44450" marT="0" marB="0" anchor="b"/>
                </a:tc>
                <a:tc>
                  <a:txBody>
                    <a:bodyPr/>
                    <a:lstStyle/>
                    <a:p>
                      <a:pPr>
                        <a:spcAft>
                          <a:spcPts val="0"/>
                        </a:spcAft>
                      </a:pPr>
                      <a:r>
                        <a:rPr lang="de-DE" sz="1100">
                          <a:effectLst/>
                        </a:rPr>
                        <a:t>Release-Datum</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de-DE" sz="1100">
                          <a:effectLst/>
                        </a:rPr>
                        <a:t>Bug</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ctr">
                        <a:spcAft>
                          <a:spcPts val="0"/>
                        </a:spcAft>
                      </a:pPr>
                      <a:r>
                        <a:rPr lang="de-DE" sz="1100">
                          <a:effectLst/>
                        </a:rPr>
                        <a:t>Story</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629682850"/>
                  </a:ext>
                </a:extLst>
              </a:tr>
              <a:tr h="190500">
                <a:tc>
                  <a:txBody>
                    <a:bodyPr/>
                    <a:lstStyle/>
                    <a:p>
                      <a:pPr>
                        <a:spcAft>
                          <a:spcPts val="0"/>
                        </a:spcAft>
                      </a:pPr>
                      <a:r>
                        <a:rPr lang="de-DE" sz="1100">
                          <a:effectLst/>
                        </a:rPr>
                        <a:t>FDISK 1.102</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09.10.2019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15</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317685144"/>
                  </a:ext>
                </a:extLst>
              </a:tr>
              <a:tr h="190500">
                <a:tc>
                  <a:txBody>
                    <a:bodyPr/>
                    <a:lstStyle/>
                    <a:p>
                      <a:pPr>
                        <a:spcAft>
                          <a:spcPts val="0"/>
                        </a:spcAft>
                      </a:pPr>
                      <a:r>
                        <a:rPr lang="de-DE" sz="1100">
                          <a:effectLst/>
                        </a:rPr>
                        <a:t>FDISK 1.100/101</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18.09.2019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14</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3283810926"/>
                  </a:ext>
                </a:extLst>
              </a:tr>
              <a:tr h="190500">
                <a:tc>
                  <a:txBody>
                    <a:bodyPr/>
                    <a:lstStyle/>
                    <a:p>
                      <a:pPr>
                        <a:spcAft>
                          <a:spcPts val="0"/>
                        </a:spcAft>
                      </a:pPr>
                      <a:r>
                        <a:rPr lang="de-DE" sz="1100">
                          <a:effectLst/>
                        </a:rPr>
                        <a:t>FDISK 1.99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08.07.2019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7</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7</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189663943"/>
                  </a:ext>
                </a:extLst>
              </a:tr>
              <a:tr h="190500">
                <a:tc>
                  <a:txBody>
                    <a:bodyPr/>
                    <a:lstStyle/>
                    <a:p>
                      <a:pPr>
                        <a:spcAft>
                          <a:spcPts val="0"/>
                        </a:spcAft>
                      </a:pPr>
                      <a:r>
                        <a:rPr lang="de-DE" sz="1100">
                          <a:effectLst/>
                        </a:rPr>
                        <a:t>FDISK 1.98</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15.05.2019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16</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15</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3912355307"/>
                  </a:ext>
                </a:extLst>
              </a:tr>
              <a:tr h="190500">
                <a:tc>
                  <a:txBody>
                    <a:bodyPr/>
                    <a:lstStyle/>
                    <a:p>
                      <a:pPr>
                        <a:spcAft>
                          <a:spcPts val="0"/>
                        </a:spcAft>
                      </a:pPr>
                      <a:r>
                        <a:rPr lang="de-DE" sz="1100">
                          <a:effectLst/>
                        </a:rPr>
                        <a:t>FDISK 1.97</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10.04.2019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8</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6</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4251763479"/>
                  </a:ext>
                </a:extLst>
              </a:tr>
              <a:tr h="190500">
                <a:tc>
                  <a:txBody>
                    <a:bodyPr/>
                    <a:lstStyle/>
                    <a:p>
                      <a:pPr>
                        <a:spcAft>
                          <a:spcPts val="0"/>
                        </a:spcAft>
                      </a:pPr>
                      <a:r>
                        <a:rPr lang="de-DE" sz="1100">
                          <a:effectLst/>
                        </a:rPr>
                        <a:t>FDISK 1.96</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13.03.2019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30</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2</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841754708"/>
                  </a:ext>
                </a:extLst>
              </a:tr>
              <a:tr h="190500">
                <a:tc>
                  <a:txBody>
                    <a:bodyPr/>
                    <a:lstStyle/>
                    <a:p>
                      <a:pPr>
                        <a:spcAft>
                          <a:spcPts val="0"/>
                        </a:spcAft>
                      </a:pPr>
                      <a:r>
                        <a:rPr lang="de-DE" sz="1100">
                          <a:effectLst/>
                        </a:rPr>
                        <a:t>FDISK 1.95</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30.01.2019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6</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8</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2552494372"/>
                  </a:ext>
                </a:extLst>
              </a:tr>
              <a:tr h="190500">
                <a:tc>
                  <a:txBody>
                    <a:bodyPr/>
                    <a:lstStyle/>
                    <a:p>
                      <a:pPr>
                        <a:spcAft>
                          <a:spcPts val="0"/>
                        </a:spcAft>
                      </a:pPr>
                      <a:r>
                        <a:rPr lang="de-DE" sz="1100">
                          <a:effectLst/>
                        </a:rPr>
                        <a:t>FDISK 1.94</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19.12.2018</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6</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23</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3901993776"/>
                  </a:ext>
                </a:extLst>
              </a:tr>
              <a:tr h="200025">
                <a:tc>
                  <a:txBody>
                    <a:bodyPr/>
                    <a:lstStyle/>
                    <a:p>
                      <a:pPr>
                        <a:spcAft>
                          <a:spcPts val="0"/>
                        </a:spcAft>
                      </a:pPr>
                      <a:r>
                        <a:rPr lang="de-DE" sz="1100">
                          <a:effectLst/>
                        </a:rPr>
                        <a:t>FDISK 1.93</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21.11.2018</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5</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9</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extLst>
                  <a:ext uri="{0D108BD9-81ED-4DB2-BD59-A6C34878D82A}">
                    <a16:rowId xmlns:a16="http://schemas.microsoft.com/office/drawing/2014/main" val="789846832"/>
                  </a:ext>
                </a:extLst>
              </a:tr>
              <a:tr h="200025">
                <a:tc>
                  <a:txBody>
                    <a:bodyPr/>
                    <a:lstStyle/>
                    <a:p>
                      <a:endParaRPr lang="de-DE" sz="1000">
                        <a:effectLst/>
                        <a:latin typeface="Times New Roman" panose="02020603050405020304" pitchFamily="18" charset="0"/>
                      </a:endParaRPr>
                    </a:p>
                  </a:txBody>
                  <a:tcPr marL="44450" marR="44450" marT="0" marB="0" anchor="b"/>
                </a:tc>
                <a:tc>
                  <a:txBody>
                    <a:bodyPr/>
                    <a:lstStyle/>
                    <a:p>
                      <a:endParaRPr lang="de-DE" sz="1000">
                        <a:effectLst/>
                        <a:latin typeface="Times New Roman" panose="02020603050405020304" pitchFamily="18" charset="0"/>
                      </a:endParaRPr>
                    </a:p>
                  </a:txBody>
                  <a:tcPr marL="44450" marR="44450" marT="0" marB="0" anchor="b"/>
                </a:tc>
                <a:tc>
                  <a:txBody>
                    <a:bodyPr/>
                    <a:lstStyle/>
                    <a:p>
                      <a:pPr algn="r">
                        <a:spcAft>
                          <a:spcPts val="0"/>
                        </a:spcAft>
                      </a:pPr>
                      <a:r>
                        <a:rPr lang="de-DE" sz="1100">
                          <a:effectLst/>
                        </a:rPr>
                        <a:t>107</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a:effectLst/>
                        </a:rPr>
                        <a:t>80</a:t>
                      </a:r>
                      <a:endParaRPr lang="de-DE" sz="1100">
                        <a:effectLst/>
                        <a:latin typeface="Calibri" panose="020F0502020204030204" pitchFamily="34" charset="0"/>
                        <a:ea typeface="Calibri" panose="020F0502020204030204" pitchFamily="34" charset="0"/>
                      </a:endParaRPr>
                    </a:p>
                  </a:txBody>
                  <a:tcPr marL="44450" marR="44450" marT="0" marB="0" anchor="b"/>
                </a:tc>
                <a:tc>
                  <a:txBody>
                    <a:bodyPr/>
                    <a:lstStyle/>
                    <a:p>
                      <a:pPr algn="r">
                        <a:spcAft>
                          <a:spcPts val="0"/>
                        </a:spcAft>
                      </a:pPr>
                      <a:r>
                        <a:rPr lang="de-DE" sz="1100" b="1" dirty="0">
                          <a:solidFill>
                            <a:schemeClr val="bg1"/>
                          </a:solidFill>
                          <a:effectLst/>
                        </a:rPr>
                        <a:t>187</a:t>
                      </a:r>
                      <a:endParaRPr lang="de-DE" sz="1100" b="1" dirty="0">
                        <a:solidFill>
                          <a:schemeClr val="bg1"/>
                        </a:solidFill>
                        <a:effectLst/>
                        <a:latin typeface="Calibri" panose="020F0502020204030204" pitchFamily="34" charset="0"/>
                        <a:ea typeface="Calibri" panose="020F0502020204030204" pitchFamily="34" charset="0"/>
                      </a:endParaRPr>
                    </a:p>
                  </a:txBody>
                  <a:tcPr marL="44450" marR="44450" marT="0" marB="0" anchor="b">
                    <a:solidFill>
                      <a:srgbClr val="0070C0"/>
                    </a:solidFill>
                  </a:tcPr>
                </a:tc>
                <a:extLst>
                  <a:ext uri="{0D108BD9-81ED-4DB2-BD59-A6C34878D82A}">
                    <a16:rowId xmlns:a16="http://schemas.microsoft.com/office/drawing/2014/main" val="2217932404"/>
                  </a:ext>
                </a:extLst>
              </a:tr>
            </a:tbl>
          </a:graphicData>
        </a:graphic>
      </p:graphicFrame>
    </p:spTree>
    <p:extLst>
      <p:ext uri="{BB962C8B-B14F-4D97-AF65-F5344CB8AC3E}">
        <p14:creationId xmlns:p14="http://schemas.microsoft.com/office/powerpoint/2010/main" val="26214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838200" y="1414263"/>
            <a:ext cx="10515600" cy="5281812"/>
          </a:xfrm>
        </p:spPr>
        <p:txBody>
          <a:bodyPr>
            <a:normAutofit/>
          </a:bodyPr>
          <a:lstStyle/>
          <a:p>
            <a:r>
              <a:rPr lang="de-AT" dirty="0" smtClean="0"/>
              <a:t>FDISK ist in weiten fast allen Kernbereichen rund </a:t>
            </a:r>
            <a:r>
              <a:rPr lang="de-AT" dirty="0"/>
              <a:t>15 Jahre alt und wurde in einer „sehr frühen“ Zeit für Webapplikationen realisiert – man kann die damaligen Ziele als </a:t>
            </a:r>
            <a:r>
              <a:rPr lang="de-AT" b="1" dirty="0">
                <a:solidFill>
                  <a:srgbClr val="FF5050"/>
                </a:solidFill>
                <a:effectLst>
                  <a:outerShdw blurRad="38100" dist="38100" dir="2700000" algn="tl">
                    <a:srgbClr val="000000">
                      <a:alpha val="43137"/>
                    </a:srgbClr>
                  </a:outerShdw>
                </a:effectLst>
              </a:rPr>
              <a:t>pionierhaft</a:t>
            </a:r>
            <a:r>
              <a:rPr lang="de-AT" dirty="0"/>
              <a:t> ansehen.</a:t>
            </a:r>
          </a:p>
          <a:p>
            <a:r>
              <a:rPr lang="de-AT" dirty="0"/>
              <a:t>FDISK mit seinen </a:t>
            </a:r>
            <a:r>
              <a:rPr lang="de-AT" b="1" dirty="0">
                <a:solidFill>
                  <a:srgbClr val="FF5050"/>
                </a:solidFill>
                <a:effectLst>
                  <a:outerShdw blurRad="38100" dist="38100" dir="2700000" algn="tl">
                    <a:srgbClr val="000000">
                      <a:alpha val="43137"/>
                    </a:srgbClr>
                  </a:outerShdw>
                </a:effectLst>
              </a:rPr>
              <a:t>zigtausend (!) Funktionen </a:t>
            </a:r>
            <a:r>
              <a:rPr lang="de-AT" dirty="0"/>
              <a:t>und Anwendungsfällen ist seither stetig gewachsen und ausgebaut worden – teilweise auch in Bereiche die fragwürdig erscheinen</a:t>
            </a:r>
          </a:p>
          <a:p>
            <a:r>
              <a:rPr lang="de-AT" dirty="0"/>
              <a:t>FDISK wurde zur </a:t>
            </a:r>
            <a:r>
              <a:rPr lang="de-AT" b="1" dirty="0">
                <a:solidFill>
                  <a:srgbClr val="FF5050"/>
                </a:solidFill>
                <a:effectLst>
                  <a:outerShdw blurRad="38100" dist="38100" dir="2700000" algn="tl">
                    <a:srgbClr val="000000">
                      <a:alpha val="43137"/>
                    </a:srgbClr>
                  </a:outerShdw>
                </a:effectLst>
              </a:rPr>
              <a:t>zentralen und alleinigen Datendrehscheibe </a:t>
            </a:r>
            <a:r>
              <a:rPr lang="de-AT" dirty="0"/>
              <a:t>für die Verwaltung der Feuerwehren, Verbände und Ausbildungsstätten</a:t>
            </a:r>
            <a:r>
              <a:rPr lang="de-AT" dirty="0" smtClean="0"/>
              <a:t>.</a:t>
            </a:r>
          </a:p>
          <a:p>
            <a:r>
              <a:rPr lang="de-AT" b="1" dirty="0">
                <a:solidFill>
                  <a:srgbClr val="FF5050"/>
                </a:solidFill>
                <a:effectLst>
                  <a:outerShdw blurRad="38100" dist="38100" dir="2700000" algn="tl">
                    <a:srgbClr val="000000">
                      <a:alpha val="43137"/>
                    </a:srgbClr>
                  </a:outerShdw>
                </a:effectLst>
              </a:rPr>
              <a:t>FDISK unterstützt </a:t>
            </a:r>
            <a:r>
              <a:rPr lang="de-AT" dirty="0"/>
              <a:t>darüber hinaus bei zahlreichen Abläufen (z.B. Bewerbe, Kat-Plan, etc.)</a:t>
            </a:r>
          </a:p>
          <a:p>
            <a:endParaRPr lang="de-DE" dirty="0"/>
          </a:p>
        </p:txBody>
      </p:sp>
      <p:sp>
        <p:nvSpPr>
          <p:cNvPr id="5" name="Titel 4"/>
          <p:cNvSpPr>
            <a:spLocks noGrp="1"/>
          </p:cNvSpPr>
          <p:nvPr>
            <p:ph type="title"/>
          </p:nvPr>
        </p:nvSpPr>
        <p:spPr/>
        <p:txBody>
          <a:bodyPr/>
          <a:lstStyle/>
          <a:p>
            <a:r>
              <a:rPr lang="de-AT" dirty="0" smtClean="0"/>
              <a:t>Blickrichtung Zukunft – FDISK ist ALT</a:t>
            </a:r>
            <a:endParaRPr lang="de-AT" b="1" i="1" dirty="0">
              <a:solidFill>
                <a:srgbClr val="FF0000"/>
              </a:solidFill>
            </a:endParaRPr>
          </a:p>
        </p:txBody>
      </p:sp>
    </p:spTree>
    <p:extLst>
      <p:ext uri="{BB962C8B-B14F-4D97-AF65-F5344CB8AC3E}">
        <p14:creationId xmlns:p14="http://schemas.microsoft.com/office/powerpoint/2010/main" val="17491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a:xfrm>
            <a:off x="838200" y="1414263"/>
            <a:ext cx="10515600" cy="5281812"/>
          </a:xfrm>
        </p:spPr>
        <p:txBody>
          <a:bodyPr>
            <a:normAutofit lnSpcReduction="10000"/>
          </a:bodyPr>
          <a:lstStyle/>
          <a:p>
            <a:r>
              <a:rPr lang="de-AT" dirty="0"/>
              <a:t>Technologisch wurde FDISK mehrfach auf neue Softwareversionen gehoben um den Betrieb zu gewährleisten, eine grundlegende </a:t>
            </a:r>
            <a:r>
              <a:rPr lang="de-AT" b="1" dirty="0">
                <a:solidFill>
                  <a:srgbClr val="FF5050"/>
                </a:solidFill>
                <a:effectLst>
                  <a:outerShdw blurRad="38100" dist="38100" dir="2700000" algn="tl">
                    <a:srgbClr val="000000">
                      <a:alpha val="43137"/>
                    </a:srgbClr>
                  </a:outerShdw>
                </a:effectLst>
              </a:rPr>
              <a:t>Modernisierung konnte jedoch im Tagesgeschäft nie realisiert </a:t>
            </a:r>
            <a:r>
              <a:rPr lang="de-AT" dirty="0"/>
              <a:t>werden.</a:t>
            </a:r>
          </a:p>
          <a:p>
            <a:r>
              <a:rPr lang="de-AT" dirty="0"/>
              <a:t>Die zugrundliegende (Software-)Architektur ist mittlerweile so veraltet, dass ein einfaches </a:t>
            </a:r>
            <a:r>
              <a:rPr lang="de-AT" b="1" dirty="0">
                <a:solidFill>
                  <a:srgbClr val="FF5050"/>
                </a:solidFill>
                <a:effectLst>
                  <a:outerShdw blurRad="38100" dist="38100" dir="2700000" algn="tl">
                    <a:srgbClr val="000000">
                      <a:alpha val="43137"/>
                    </a:srgbClr>
                  </a:outerShdw>
                </a:effectLst>
              </a:rPr>
              <a:t>„Update“ technisch kaum realisierbar </a:t>
            </a:r>
            <a:r>
              <a:rPr lang="de-AT" dirty="0"/>
              <a:t>ist.</a:t>
            </a:r>
          </a:p>
          <a:p>
            <a:r>
              <a:rPr lang="de-AT" dirty="0"/>
              <a:t>Es handelt sich stets um einen großen Monolith, auch wenn es für den Endanwender modular wirken mag – kleinste Änderungen und Anpassungen haben oft ungeahnte Auswirkungen und erzeugen </a:t>
            </a:r>
            <a:r>
              <a:rPr lang="de-AT" b="1" dirty="0">
                <a:solidFill>
                  <a:srgbClr val="FF5050"/>
                </a:solidFill>
                <a:effectLst>
                  <a:outerShdw blurRad="38100" dist="38100" dir="2700000" algn="tl">
                    <a:srgbClr val="000000">
                      <a:alpha val="43137"/>
                    </a:srgbClr>
                  </a:outerShdw>
                </a:effectLst>
              </a:rPr>
              <a:t>hohe Aufwände und damit Kosten</a:t>
            </a:r>
            <a:r>
              <a:rPr lang="de-AT" dirty="0"/>
              <a:t>.</a:t>
            </a:r>
          </a:p>
          <a:p>
            <a:r>
              <a:rPr lang="de-AT" dirty="0"/>
              <a:t>Ein Unterstützung moderner Zugangswege (intensive Nutzung mobiler Endgeräte) nur sehr eingeschränkt möglich.</a:t>
            </a:r>
          </a:p>
          <a:p>
            <a:r>
              <a:rPr lang="de-AT" dirty="0"/>
              <a:t>Die </a:t>
            </a:r>
            <a:r>
              <a:rPr lang="de-AT" b="1" dirty="0">
                <a:solidFill>
                  <a:srgbClr val="FF5050"/>
                </a:solidFill>
                <a:effectLst>
                  <a:outerShdw blurRad="38100" dist="38100" dir="2700000" algn="tl">
                    <a:srgbClr val="000000">
                      <a:alpha val="43137"/>
                    </a:srgbClr>
                  </a:outerShdw>
                </a:effectLst>
              </a:rPr>
              <a:t>Applikation ist gesamtheitlich als UNSICHER </a:t>
            </a:r>
            <a:r>
              <a:rPr lang="de-AT" dirty="0"/>
              <a:t>anzusehen.</a:t>
            </a:r>
          </a:p>
          <a:p>
            <a:pPr marL="0" indent="0">
              <a:buNone/>
            </a:pPr>
            <a:endParaRPr lang="de-DE" dirty="0"/>
          </a:p>
        </p:txBody>
      </p:sp>
      <p:sp>
        <p:nvSpPr>
          <p:cNvPr id="5" name="Titel 4"/>
          <p:cNvSpPr>
            <a:spLocks noGrp="1"/>
          </p:cNvSpPr>
          <p:nvPr>
            <p:ph type="title"/>
          </p:nvPr>
        </p:nvSpPr>
        <p:spPr/>
        <p:txBody>
          <a:bodyPr/>
          <a:lstStyle/>
          <a:p>
            <a:r>
              <a:rPr lang="de-AT" dirty="0" smtClean="0"/>
              <a:t>Blickrichtung Zukunft – FDISK ist ALT</a:t>
            </a:r>
            <a:endParaRPr lang="de-AT" b="1" i="1" dirty="0">
              <a:solidFill>
                <a:srgbClr val="FF0000"/>
              </a:solidFill>
            </a:endParaRPr>
          </a:p>
        </p:txBody>
      </p:sp>
    </p:spTree>
    <p:extLst>
      <p:ext uri="{BB962C8B-B14F-4D97-AF65-F5344CB8AC3E}">
        <p14:creationId xmlns:p14="http://schemas.microsoft.com/office/powerpoint/2010/main" val="1019239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e-AT" dirty="0" smtClean="0">
                <a:solidFill>
                  <a:schemeClr val="tx1"/>
                </a:solidFill>
              </a:rPr>
              <a:t>FDISK-Zukunftsstrategie</a:t>
            </a:r>
            <a:endParaRPr lang="de-DE" dirty="0">
              <a:solidFill>
                <a:schemeClr val="tx1"/>
              </a:solidFill>
            </a:endParaRPr>
          </a:p>
        </p:txBody>
      </p:sp>
    </p:spTree>
    <p:extLst>
      <p:ext uri="{BB962C8B-B14F-4D97-AF65-F5344CB8AC3E}">
        <p14:creationId xmlns:p14="http://schemas.microsoft.com/office/powerpoint/2010/main" val="4019084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dirty="0" smtClean="0"/>
              <a:t>Projektvorstellung</a:t>
            </a:r>
            <a:endParaRPr lang="de-DE" dirty="0"/>
          </a:p>
        </p:txBody>
      </p:sp>
      <p:sp>
        <p:nvSpPr>
          <p:cNvPr id="3" name="Inhaltsplatzhalter 2"/>
          <p:cNvSpPr>
            <a:spLocks noGrp="1"/>
          </p:cNvSpPr>
          <p:nvPr>
            <p:ph idx="1"/>
          </p:nvPr>
        </p:nvSpPr>
        <p:spPr/>
        <p:txBody>
          <a:bodyPr>
            <a:normAutofit fontScale="92500"/>
          </a:bodyPr>
          <a:lstStyle/>
          <a:p>
            <a:r>
              <a:rPr lang="de-AT" dirty="0" smtClean="0"/>
              <a:t>Konkrete </a:t>
            </a:r>
            <a:r>
              <a:rPr lang="de-AT" b="1" dirty="0">
                <a:solidFill>
                  <a:srgbClr val="FF5050"/>
                </a:solidFill>
                <a:effectLst>
                  <a:outerShdw blurRad="38100" dist="38100" dir="2700000" algn="tl">
                    <a:srgbClr val="000000">
                      <a:alpha val="43137"/>
                    </a:srgbClr>
                  </a:outerShdw>
                </a:effectLst>
              </a:rPr>
              <a:t>Überlegungen</a:t>
            </a:r>
            <a:r>
              <a:rPr lang="de-AT" dirty="0" smtClean="0"/>
              <a:t> für einen grundlegenden FDISK </a:t>
            </a:r>
            <a:r>
              <a:rPr lang="de-AT" dirty="0" err="1" smtClean="0"/>
              <a:t>Releasewechsel</a:t>
            </a:r>
            <a:r>
              <a:rPr lang="de-AT" dirty="0" smtClean="0"/>
              <a:t> von 1.x auf 2.0 haben </a:t>
            </a:r>
            <a:r>
              <a:rPr lang="de-AT" b="1" dirty="0">
                <a:solidFill>
                  <a:srgbClr val="FF5050"/>
                </a:solidFill>
                <a:effectLst>
                  <a:outerShdw blurRad="38100" dist="38100" dir="2700000" algn="tl">
                    <a:srgbClr val="000000">
                      <a:alpha val="43137"/>
                    </a:srgbClr>
                  </a:outerShdw>
                </a:effectLst>
              </a:rPr>
              <a:t>bereits im Jahr 2015 begonnen</a:t>
            </a:r>
            <a:r>
              <a:rPr lang="de-AT" dirty="0" smtClean="0"/>
              <a:t>. </a:t>
            </a:r>
          </a:p>
          <a:p>
            <a:r>
              <a:rPr lang="de-AT" dirty="0" smtClean="0"/>
              <a:t>Schnell wurde klar, es handelt sich dabei um eine </a:t>
            </a:r>
            <a:r>
              <a:rPr lang="de-AT" b="1" dirty="0">
                <a:solidFill>
                  <a:srgbClr val="FF5050"/>
                </a:solidFill>
                <a:effectLst>
                  <a:outerShdw blurRad="38100" dist="38100" dir="2700000" algn="tl">
                    <a:srgbClr val="000000">
                      <a:alpha val="43137"/>
                    </a:srgbClr>
                  </a:outerShdw>
                </a:effectLst>
              </a:rPr>
              <a:t>Mammut-Aufgabe</a:t>
            </a:r>
            <a:r>
              <a:rPr lang="de-AT" dirty="0" smtClean="0"/>
              <a:t>!</a:t>
            </a:r>
          </a:p>
          <a:p>
            <a:r>
              <a:rPr lang="de-AT" dirty="0" smtClean="0"/>
              <a:t>Ein </a:t>
            </a:r>
            <a:r>
              <a:rPr lang="de-AT" b="1" dirty="0">
                <a:solidFill>
                  <a:srgbClr val="FF5050"/>
                </a:solidFill>
                <a:effectLst>
                  <a:outerShdw blurRad="38100" dist="38100" dir="2700000" algn="tl">
                    <a:srgbClr val="000000">
                      <a:alpha val="43137"/>
                    </a:srgbClr>
                  </a:outerShdw>
                </a:effectLst>
              </a:rPr>
              <a:t>übereilter Schnellschuss würde mehr Nachteile </a:t>
            </a:r>
            <a:r>
              <a:rPr lang="de-AT" dirty="0" smtClean="0"/>
              <a:t>als Vorteile nach sich ziehen – die Akzeptanz würde sinken bzw. scheitern</a:t>
            </a:r>
          </a:p>
          <a:p>
            <a:r>
              <a:rPr lang="de-AT" dirty="0" smtClean="0"/>
              <a:t>Seit 2015 konnte die allgemeine </a:t>
            </a:r>
            <a:r>
              <a:rPr lang="de-AT" b="1" dirty="0">
                <a:solidFill>
                  <a:srgbClr val="FF5050"/>
                </a:solidFill>
                <a:effectLst>
                  <a:outerShdw blurRad="38100" dist="38100" dir="2700000" algn="tl">
                    <a:srgbClr val="000000">
                      <a:alpha val="43137"/>
                    </a:srgbClr>
                  </a:outerShdw>
                </a:effectLst>
              </a:rPr>
              <a:t>Benutzer-Akzeptanz</a:t>
            </a:r>
            <a:r>
              <a:rPr lang="de-AT" dirty="0" smtClean="0"/>
              <a:t> aber auch das Zusammenspiel unter den FDISK Mandanten signifikant verbessert werden. Ein Erfolg, welcher nicht gefährdet werden sollte.</a:t>
            </a:r>
          </a:p>
          <a:p>
            <a:r>
              <a:rPr lang="de-AT" dirty="0" smtClean="0"/>
              <a:t>Intensiv-Planungsphase seit Anfang 2019</a:t>
            </a:r>
          </a:p>
          <a:p>
            <a:pPr marL="0" indent="0">
              <a:buNone/>
            </a:pPr>
            <a:endParaRPr lang="de-AT" sz="900" dirty="0" smtClean="0"/>
          </a:p>
          <a:p>
            <a:pPr marL="0" indent="0" algn="ctr">
              <a:buNone/>
            </a:pPr>
            <a:r>
              <a:rPr lang="de-AT" sz="3200" b="1" i="1" dirty="0">
                <a:solidFill>
                  <a:srgbClr val="00B0F0"/>
                </a:solidFill>
                <a:effectLst>
                  <a:outerShdw blurRad="38100" dist="38100" dir="2700000" algn="tl">
                    <a:srgbClr val="000000">
                      <a:alpha val="43137"/>
                    </a:srgbClr>
                  </a:outerShdw>
                </a:effectLst>
              </a:rPr>
              <a:t>Wir starten eine konsequente Evolution und </a:t>
            </a:r>
            <a:r>
              <a:rPr lang="de-AT" sz="3200" b="1" i="1" u="sng" dirty="0">
                <a:solidFill>
                  <a:srgbClr val="00B0F0"/>
                </a:solidFill>
                <a:effectLst>
                  <a:outerShdw blurRad="38100" dist="38100" dir="2700000" algn="tl">
                    <a:srgbClr val="000000">
                      <a:alpha val="43137"/>
                    </a:srgbClr>
                  </a:outerShdw>
                </a:effectLst>
              </a:rPr>
              <a:t>keine</a:t>
            </a:r>
            <a:r>
              <a:rPr lang="de-AT" sz="3200" b="1" i="1" dirty="0">
                <a:solidFill>
                  <a:srgbClr val="00B0F0"/>
                </a:solidFill>
                <a:effectLst>
                  <a:outerShdw blurRad="38100" dist="38100" dir="2700000" algn="tl">
                    <a:srgbClr val="000000">
                      <a:alpha val="43137"/>
                    </a:srgbClr>
                  </a:outerShdw>
                </a:effectLst>
              </a:rPr>
              <a:t> Revolution!</a:t>
            </a:r>
            <a:endParaRPr lang="de-DE" sz="3200" b="1" i="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295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976</Words>
  <Application>Microsoft Office PowerPoint</Application>
  <PresentationFormat>Breitbild</PresentationFormat>
  <Paragraphs>162</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20</vt:i4>
      </vt:variant>
    </vt:vector>
  </HeadingPairs>
  <TitlesOfParts>
    <vt:vector size="27" baseType="lpstr">
      <vt:lpstr>Arial</vt:lpstr>
      <vt:lpstr>Calibri</vt:lpstr>
      <vt:lpstr>Calibri Light</vt:lpstr>
      <vt:lpstr>Times New Roman</vt:lpstr>
      <vt:lpstr>Wingdings</vt:lpstr>
      <vt:lpstr>Benutzerdefiniertes Design</vt:lpstr>
      <vt:lpstr>Office Theme</vt:lpstr>
      <vt:lpstr>FDISK</vt:lpstr>
      <vt:lpstr>FDISK in Österreichs Feuerwehren</vt:lpstr>
      <vt:lpstr>Erfolgsgeschichte FDISK</vt:lpstr>
      <vt:lpstr>Ein Blick in die Vergangenheit</vt:lpstr>
      <vt:lpstr>FDISK-Jahresbilanz 2018/2019</vt:lpstr>
      <vt:lpstr>Blickrichtung Zukunft – FDISK ist ALT</vt:lpstr>
      <vt:lpstr>Blickrichtung Zukunft – FDISK ist ALT</vt:lpstr>
      <vt:lpstr>FDISK-Zukunftsstrategie</vt:lpstr>
      <vt:lpstr>Projektvorstellung</vt:lpstr>
      <vt:lpstr>Vorüberlegungen</vt:lpstr>
      <vt:lpstr>Was ist der konkrete Plan?</vt:lpstr>
      <vt:lpstr>FDISK 2.0</vt:lpstr>
      <vt:lpstr>Das Mitglied und dessen Aufgaben im Mittelpunkt</vt:lpstr>
      <vt:lpstr>Neue Oberfläche</vt:lpstr>
      <vt:lpstr>Responsive und universell verwendbar</vt:lpstr>
      <vt:lpstr>Ein weiter Weg</vt:lpstr>
      <vt:lpstr>Technischer Vergleich ALT und NEU</vt:lpstr>
      <vt:lpstr>Zeitplan</vt:lpstr>
      <vt:lpstr>Kosten</vt:lpstr>
      <vt:lpstr>fdisk@feuerwehr.gv.at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Spanninger (LFK NÖ)</dc:creator>
  <cp:lastModifiedBy>Spanninger Sebastian</cp:lastModifiedBy>
  <cp:revision>107</cp:revision>
  <cp:lastPrinted>2019-10-23T07:20:12Z</cp:lastPrinted>
  <dcterms:created xsi:type="dcterms:W3CDTF">2015-04-08T12:34:31Z</dcterms:created>
  <dcterms:modified xsi:type="dcterms:W3CDTF">2019-11-21T13:00:06Z</dcterms:modified>
</cp:coreProperties>
</file>